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706" r:id="rId2"/>
  </p:sldMasterIdLst>
  <p:notesMasterIdLst>
    <p:notesMasterId r:id="rId40"/>
  </p:notesMasterIdLst>
  <p:sldIdLst>
    <p:sldId id="517" r:id="rId3"/>
    <p:sldId id="466" r:id="rId4"/>
    <p:sldId id="416" r:id="rId5"/>
    <p:sldId id="559" r:id="rId6"/>
    <p:sldId id="562" r:id="rId7"/>
    <p:sldId id="560" r:id="rId8"/>
    <p:sldId id="563" r:id="rId9"/>
    <p:sldId id="564" r:id="rId10"/>
    <p:sldId id="561" r:id="rId11"/>
    <p:sldId id="565" r:id="rId12"/>
    <p:sldId id="522" r:id="rId13"/>
    <p:sldId id="566" r:id="rId14"/>
    <p:sldId id="540" r:id="rId15"/>
    <p:sldId id="551" r:id="rId16"/>
    <p:sldId id="570" r:id="rId17"/>
    <p:sldId id="571" r:id="rId18"/>
    <p:sldId id="541" r:id="rId19"/>
    <p:sldId id="552" r:id="rId20"/>
    <p:sldId id="572" r:id="rId21"/>
    <p:sldId id="554" r:id="rId22"/>
    <p:sldId id="573" r:id="rId23"/>
    <p:sldId id="574" r:id="rId24"/>
    <p:sldId id="555" r:id="rId25"/>
    <p:sldId id="525" r:id="rId26"/>
    <p:sldId id="575" r:id="rId27"/>
    <p:sldId id="524" r:id="rId28"/>
    <p:sldId id="576" r:id="rId29"/>
    <p:sldId id="547" r:id="rId30"/>
    <p:sldId id="577" r:id="rId31"/>
    <p:sldId id="556" r:id="rId32"/>
    <p:sldId id="578" r:id="rId33"/>
    <p:sldId id="545" r:id="rId34"/>
    <p:sldId id="557" r:id="rId35"/>
    <p:sldId id="526" r:id="rId36"/>
    <p:sldId id="558" r:id="rId37"/>
    <p:sldId id="514" r:id="rId38"/>
    <p:sldId id="513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998E5A90-BE2E-40FA-B1A2-F239F5B1F88B}">
          <p14:sldIdLst>
            <p14:sldId id="517"/>
            <p14:sldId id="466"/>
            <p14:sldId id="416"/>
            <p14:sldId id="559"/>
            <p14:sldId id="562"/>
            <p14:sldId id="560"/>
            <p14:sldId id="563"/>
            <p14:sldId id="564"/>
            <p14:sldId id="561"/>
            <p14:sldId id="565"/>
            <p14:sldId id="522"/>
            <p14:sldId id="566"/>
            <p14:sldId id="540"/>
            <p14:sldId id="551"/>
            <p14:sldId id="570"/>
            <p14:sldId id="571"/>
            <p14:sldId id="541"/>
            <p14:sldId id="552"/>
            <p14:sldId id="572"/>
            <p14:sldId id="554"/>
            <p14:sldId id="573"/>
            <p14:sldId id="574"/>
            <p14:sldId id="555"/>
            <p14:sldId id="525"/>
            <p14:sldId id="575"/>
            <p14:sldId id="524"/>
            <p14:sldId id="576"/>
            <p14:sldId id="547"/>
            <p14:sldId id="577"/>
            <p14:sldId id="556"/>
            <p14:sldId id="578"/>
            <p14:sldId id="545"/>
            <p14:sldId id="557"/>
            <p14:sldId id="526"/>
            <p14:sldId id="558"/>
            <p14:sldId id="514"/>
            <p14:sldId id="5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9FDB"/>
    <a:srgbClr val="B4C7E7"/>
    <a:srgbClr val="FFB9FF"/>
    <a:srgbClr val="FFB9CC"/>
    <a:srgbClr val="FF99FF"/>
    <a:srgbClr val="FFDCFF"/>
    <a:srgbClr val="9966FF"/>
    <a:srgbClr val="CCECFF"/>
    <a:srgbClr val="FFCC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3" autoAdjust="0"/>
    <p:restoredTop sz="94424" autoAdjust="0"/>
  </p:normalViewPr>
  <p:slideViewPr>
    <p:cSldViewPr>
      <p:cViewPr varScale="1">
        <p:scale>
          <a:sx n="69" d="100"/>
          <a:sy n="69" d="100"/>
        </p:scale>
        <p:origin x="180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56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B9B90-4A88-42B6-A511-011CBEF92A72}" type="datetimeFigureOut">
              <a:rPr lang="zh-CN" altLang="en-US" smtClean="0"/>
              <a:pPr/>
              <a:t>2017/2/7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C9E5C0-8BEE-4447-BEBD-E8D94A87FF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631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3203B-4AED-4592-8F7A-912472EFF707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714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458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614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497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206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819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画四架飞机，四架飞机的位置为正方形的四个角</a:t>
            </a:r>
            <a:r>
              <a:rPr lang="zh-CN" altLang="en-US" sz="1200" dirty="0">
                <a:latin typeface="+mn-lt"/>
                <a:ea typeface="+mn-ea"/>
              </a:rPr>
              <a:t>。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207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862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927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106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572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画四架飞机，四架飞机的位置为正方形的四个角</a:t>
            </a:r>
            <a:r>
              <a:rPr lang="zh-CN" altLang="en-US" sz="1200" dirty="0">
                <a:latin typeface="+mn-lt"/>
                <a:ea typeface="+mn-ea"/>
              </a:rPr>
              <a:t>。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865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501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276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9473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257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841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520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730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84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808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873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现场提问同学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609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8120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961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6466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836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969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736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401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375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556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929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27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3,4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9E5C0-8BEE-4447-BEBD-E8D94A87FF0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967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/>
          <p:cNvSpPr txBox="1"/>
          <p:nvPr userDrawn="1"/>
        </p:nvSpPr>
        <p:spPr>
          <a:xfrm>
            <a:off x="-2968" y="2348880"/>
            <a:ext cx="492443" cy="180977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6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讲 一 讲</a:t>
            </a:r>
            <a:endParaRPr kumimoji="0" lang="en-US" altLang="zh-CN" sz="2000" b="1" i="0" u="none" strike="noStrike" kern="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440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/>
          <p:cNvSpPr txBox="1"/>
          <p:nvPr userDrawn="1"/>
        </p:nvSpPr>
        <p:spPr>
          <a:xfrm>
            <a:off x="-1118" y="2348880"/>
            <a:ext cx="492443" cy="201168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wrap="square" rtlCol="0">
            <a:spAutoFit/>
          </a:bodyPr>
          <a:lstStyle/>
          <a:p>
            <a:pPr algn="ctr">
              <a:defRPr/>
            </a:pPr>
            <a:r>
              <a:rPr lang="zh-CN" altLang="en-US" sz="2000" b="1" kern="0" spc="6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回到上一次</a:t>
            </a:r>
            <a:endParaRPr lang="en-US" altLang="zh-CN" sz="2000" b="1" kern="0" spc="6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303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>
            <a:spLocks noChangeArrowheads="1"/>
          </p:cNvSpPr>
          <p:nvPr/>
        </p:nvSpPr>
        <p:spPr bwMode="auto">
          <a:xfrm>
            <a:off x="4414268" y="2745723"/>
            <a:ext cx="19526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dirty="0">
                <a:solidFill>
                  <a:srgbClr val="FFFFFF"/>
                </a:solidFill>
                <a:latin typeface="Modern No. 20" panose="02070704070505020303" pitchFamily="18" charset="0"/>
                <a:ea typeface="方正中倩_GBK"/>
                <a:cs typeface="方正中倩_GBK"/>
              </a:rPr>
              <a:t>End</a:t>
            </a:r>
            <a:endParaRPr lang="zh-CN" altLang="en-US" sz="8000">
              <a:solidFill>
                <a:srgbClr val="FFFFFF"/>
              </a:solidFill>
              <a:latin typeface="Modern No. 20" panose="02070704070505020303" pitchFamily="18" charset="0"/>
              <a:ea typeface="方正中倩_GBK"/>
              <a:cs typeface="方正中倩_GBK"/>
            </a:endParaRPr>
          </a:p>
        </p:txBody>
      </p:sp>
    </p:spTree>
    <p:extLst>
      <p:ext uri="{BB962C8B-B14F-4D97-AF65-F5344CB8AC3E}">
        <p14:creationId xmlns:p14="http://schemas.microsoft.com/office/powerpoint/2010/main" val="2123376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4"/>
          <p:cNvSpPr txBox="1"/>
          <p:nvPr userDrawn="1"/>
        </p:nvSpPr>
        <p:spPr>
          <a:xfrm>
            <a:off x="-1118" y="2348880"/>
            <a:ext cx="492443" cy="201168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wrap="square" rtlCol="0">
            <a:spAutoFit/>
          </a:bodyPr>
          <a:lstStyle/>
          <a:p>
            <a:pPr algn="ctr">
              <a:defRPr/>
            </a:pPr>
            <a:r>
              <a:rPr lang="zh-CN" altLang="en-US" sz="2000" b="1" kern="0" spc="6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计算机英语</a:t>
            </a:r>
            <a:endParaRPr lang="en-US" altLang="zh-CN" sz="2000" b="1" kern="0" spc="6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42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696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/>
          <p:cNvSpPr txBox="1"/>
          <p:nvPr userDrawn="1"/>
        </p:nvSpPr>
        <p:spPr>
          <a:xfrm>
            <a:off x="-2968" y="2348880"/>
            <a:ext cx="492443" cy="180977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wrap="square" rtlCol="0">
            <a:spAutoFit/>
          </a:bodyPr>
          <a:lstStyle/>
          <a:p>
            <a:pPr algn="ctr">
              <a:defRPr/>
            </a:pPr>
            <a:r>
              <a:rPr lang="zh-CN" altLang="en-US" sz="2000" b="1" kern="0" spc="6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讲 一 讲</a:t>
            </a:r>
            <a:endParaRPr lang="en-US" altLang="zh-CN" sz="2000" b="1" kern="0" spc="6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 descr="图片9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228138" y="-10423"/>
            <a:ext cx="983799" cy="136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87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/>
          <p:cNvSpPr txBox="1"/>
          <p:nvPr userDrawn="1"/>
        </p:nvSpPr>
        <p:spPr>
          <a:xfrm>
            <a:off x="-1125" y="2348880"/>
            <a:ext cx="492443" cy="1809779"/>
          </a:xfrm>
          <a:prstGeom prst="rect">
            <a:avLst/>
          </a:prstGeom>
          <a:solidFill>
            <a:srgbClr val="9C007F">
              <a:lumMod val="60000"/>
              <a:lumOff val="4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wrap="square" rtlCol="0">
            <a:spAutoFit/>
          </a:bodyPr>
          <a:lstStyle/>
          <a:p>
            <a:pPr algn="ctr">
              <a:defRPr/>
            </a:pPr>
            <a:r>
              <a:rPr lang="zh-CN" altLang="en-US" sz="20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码  到  成  功</a:t>
            </a:r>
            <a:endParaRPr lang="en-US" altLang="zh-CN" sz="20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2457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"/>
          <p:cNvSpPr txBox="1"/>
          <p:nvPr userDrawn="1"/>
        </p:nvSpPr>
        <p:spPr>
          <a:xfrm>
            <a:off x="-1120" y="2348880"/>
            <a:ext cx="492443" cy="201168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wrap="square" rtlCol="0">
            <a:spAutoFit/>
          </a:bodyPr>
          <a:lstStyle/>
          <a:p>
            <a:pPr algn="ctr">
              <a:defRPr/>
            </a:pPr>
            <a:r>
              <a:rPr lang="zh-CN" altLang="en-US" sz="2000" b="1" kern="0" spc="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欢 乐 秀一秀</a:t>
            </a:r>
            <a:endParaRPr lang="en-US" altLang="zh-CN" sz="2000" b="1" kern="0" spc="3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316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/>
          <p:nvPr userDrawn="1"/>
        </p:nvSpPr>
        <p:spPr>
          <a:xfrm>
            <a:off x="-2962" y="2348880"/>
            <a:ext cx="492443" cy="194421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wrap="square" rtlCol="0">
            <a:spAutoFit/>
          </a:bodyPr>
          <a:lstStyle/>
          <a:p>
            <a:pPr algn="ctr">
              <a:defRPr/>
            </a:pPr>
            <a:r>
              <a:rPr lang="zh-CN" altLang="en-US" sz="2000" b="1" kern="0" spc="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眼 保 健 操</a:t>
            </a:r>
            <a:endParaRPr lang="en-US" altLang="zh-CN" sz="2000" b="1" kern="0" spc="3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4664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/>
          <p:cNvSpPr txBox="1"/>
          <p:nvPr userDrawn="1"/>
        </p:nvSpPr>
        <p:spPr>
          <a:xfrm>
            <a:off x="-2968" y="2348880"/>
            <a:ext cx="492443" cy="180977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wrap="square" rtlCol="0">
            <a:spAutoFit/>
          </a:bodyPr>
          <a:lstStyle/>
          <a:p>
            <a:pPr algn="ctr">
              <a:defRPr/>
            </a:pPr>
            <a:r>
              <a:rPr lang="zh-CN" altLang="en-US" sz="2000" b="1" kern="0" spc="6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讲 一 讲</a:t>
            </a:r>
            <a:endParaRPr lang="en-US" altLang="zh-CN" sz="2000" b="1" kern="0" spc="6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038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/>
          <p:cNvSpPr txBox="1"/>
          <p:nvPr userDrawn="1"/>
        </p:nvSpPr>
        <p:spPr>
          <a:xfrm>
            <a:off x="-1125" y="2348880"/>
            <a:ext cx="492443" cy="1809779"/>
          </a:xfrm>
          <a:prstGeom prst="rect">
            <a:avLst/>
          </a:prstGeom>
          <a:solidFill>
            <a:srgbClr val="9C007F">
              <a:lumMod val="60000"/>
              <a:lumOff val="4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码  到  成  功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12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/>
          <p:nvPr userDrawn="1"/>
        </p:nvSpPr>
        <p:spPr>
          <a:xfrm>
            <a:off x="-9641" y="2348880"/>
            <a:ext cx="492443" cy="1809779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亲 自 出 码</a:t>
            </a:r>
            <a:endParaRPr kumimoji="0" lang="en-US" altLang="zh-CN" sz="20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717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/>
          <p:cNvSpPr txBox="1"/>
          <p:nvPr userDrawn="1"/>
        </p:nvSpPr>
        <p:spPr>
          <a:xfrm>
            <a:off x="-1118" y="2348880"/>
            <a:ext cx="492443" cy="201168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6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回到上一次</a:t>
            </a:r>
            <a:endParaRPr kumimoji="0" lang="en-US" altLang="zh-CN" sz="2000" b="1" i="0" u="none" strike="noStrike" kern="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303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376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/>
          <p:nvPr userDrawn="1"/>
        </p:nvSpPr>
        <p:spPr>
          <a:xfrm>
            <a:off x="-2962" y="2348880"/>
            <a:ext cx="492443" cy="1944216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眼 保 健 操</a:t>
            </a:r>
            <a:endParaRPr kumimoji="0" lang="en-US" altLang="zh-CN" sz="20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2305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/>
          <p:nvPr userDrawn="1"/>
        </p:nvSpPr>
        <p:spPr>
          <a:xfrm>
            <a:off x="-2968" y="2348880"/>
            <a:ext cx="492443" cy="180977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wrap="square" rtlCol="0">
            <a:spAutoFit/>
          </a:bodyPr>
          <a:lstStyle/>
          <a:p>
            <a:pPr algn="ctr">
              <a:defRPr/>
            </a:pPr>
            <a:r>
              <a:rPr lang="zh-CN" altLang="en-US" sz="2000" b="1" kern="0" spc="6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讲 一 讲</a:t>
            </a:r>
            <a:endParaRPr lang="en-US" altLang="zh-CN" sz="2000" b="1" kern="0" spc="6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4440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/>
          <p:cNvSpPr txBox="1"/>
          <p:nvPr userDrawn="1"/>
        </p:nvSpPr>
        <p:spPr>
          <a:xfrm>
            <a:off x="-2961" y="2348880"/>
            <a:ext cx="492443" cy="1809779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wrap="square" rtlCol="0">
            <a:spAutoFit/>
          </a:bodyPr>
          <a:lstStyle/>
          <a:p>
            <a:pPr algn="ctr">
              <a:defRPr/>
            </a:pPr>
            <a:r>
              <a:rPr lang="zh-CN" altLang="en-US" sz="2000" b="1" kern="0" spc="6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练 一 练</a:t>
            </a:r>
            <a:endParaRPr lang="en-US" altLang="zh-CN" sz="2000" b="1" kern="0" spc="6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9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/>
          <p:cNvSpPr txBox="1"/>
          <p:nvPr userDrawn="1"/>
        </p:nvSpPr>
        <p:spPr>
          <a:xfrm>
            <a:off x="-9641" y="2348880"/>
            <a:ext cx="492443" cy="1809779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eaVert" wrap="square" rtlCol="0">
            <a:spAutoFit/>
          </a:bodyPr>
          <a:lstStyle/>
          <a:p>
            <a:pPr algn="ctr">
              <a:defRPr/>
            </a:pPr>
            <a:r>
              <a:rPr lang="zh-CN" altLang="en-US" sz="2000" b="1" kern="0" spc="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亲 自 出 码</a:t>
            </a:r>
            <a:endParaRPr lang="en-US" altLang="zh-CN" sz="2000" b="1" kern="0" spc="3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6717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5971" y="186916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281A8-6C2D-4228-9139-2CCD7C16BCAC}" type="datetimeFigureOut">
              <a:rPr lang="zh-CN" altLang="en-US" smtClean="0"/>
              <a:pPr/>
              <a:t>2017/2/7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F6962-E60B-4186-B88B-869332D97B6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82201f5f7660247365b0934e1c14e1411111.png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386" y="-77885"/>
            <a:ext cx="12167844" cy="6802161"/>
          </a:xfrm>
          <a:prstGeom prst="rect">
            <a:avLst/>
          </a:prstGeom>
        </p:spPr>
      </p:pic>
      <p:pic>
        <p:nvPicPr>
          <p:cNvPr id="8" name="图片 7" descr="777777777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0" y="6583304"/>
            <a:ext cx="12192000" cy="285752"/>
          </a:xfrm>
          <a:prstGeom prst="rect">
            <a:avLst/>
          </a:prstGeom>
        </p:spPr>
      </p:pic>
      <p:pic>
        <p:nvPicPr>
          <p:cNvPr id="9" name="图片 8" descr="图片4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-15010" y="5636101"/>
            <a:ext cx="914773" cy="1232955"/>
          </a:xfrm>
          <a:prstGeom prst="rect">
            <a:avLst/>
          </a:prstGeom>
        </p:spPr>
      </p:pic>
      <p:pic>
        <p:nvPicPr>
          <p:cNvPr id="10" name="图片 9" descr="图片9.png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11228138" y="-10423"/>
            <a:ext cx="983799" cy="136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5" r:id="rId2"/>
    <p:sldLayoutId id="2147483697" r:id="rId3"/>
    <p:sldLayoutId id="2147483698" r:id="rId4"/>
    <p:sldLayoutId id="2147483700" r:id="rId5"/>
    <p:sldLayoutId id="2147483704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82201f5f7660247365b0934e1c14e1411111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386" y="0"/>
            <a:ext cx="12167844" cy="670451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281A8-6C2D-4228-9139-2CCD7C16BCA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F6962-E60B-4186-B88B-869332D97B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图片 9" descr="777777777.png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0" y="6643710"/>
            <a:ext cx="12192000" cy="285752"/>
          </a:xfrm>
          <a:prstGeom prst="rect">
            <a:avLst/>
          </a:prstGeom>
        </p:spPr>
      </p:pic>
      <p:pic>
        <p:nvPicPr>
          <p:cNvPr id="11" name="图片 10" descr="图片4.pn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-15010" y="5725901"/>
            <a:ext cx="914773" cy="1232955"/>
          </a:xfrm>
          <a:prstGeom prst="rect">
            <a:avLst/>
          </a:prstGeom>
        </p:spPr>
      </p:pic>
      <p:pic>
        <p:nvPicPr>
          <p:cNvPr id="12" name="图片 11" descr="图片9.png"/>
          <p:cNvPicPr>
            <a:picLocks noChangeAspect="1"/>
          </p:cNvPicPr>
          <p:nvPr userDrawn="1"/>
        </p:nvPicPr>
        <p:blipFill>
          <a:blip r:embed="rId17" cstate="print"/>
          <a:stretch>
            <a:fillRect/>
          </a:stretch>
        </p:blipFill>
        <p:spPr>
          <a:xfrm>
            <a:off x="11228138" y="-10423"/>
            <a:ext cx="983799" cy="136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8"/>
          <p:cNvGrpSpPr/>
          <p:nvPr/>
        </p:nvGrpSpPr>
        <p:grpSpPr>
          <a:xfrm>
            <a:off x="10025839" y="4447395"/>
            <a:ext cx="792286" cy="780651"/>
            <a:chOff x="229282" y="221838"/>
            <a:chExt cx="5541585" cy="5460207"/>
          </a:xfrm>
          <a:solidFill>
            <a:srgbClr val="33B0E4"/>
          </a:solidFill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0" name="等腰三角形 69"/>
            <p:cNvSpPr>
              <a:spLocks noChangeAspect="1"/>
            </p:cNvSpPr>
            <p:nvPr/>
          </p:nvSpPr>
          <p:spPr>
            <a:xfrm rot="1471899" flipH="1" flipV="1">
              <a:off x="2483675" y="221838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71" name="等腰三角形 70"/>
            <p:cNvSpPr>
              <a:spLocks noChangeAspect="1"/>
            </p:cNvSpPr>
            <p:nvPr/>
          </p:nvSpPr>
          <p:spPr>
            <a:xfrm rot="5400000" flipH="1" flipV="1">
              <a:off x="4509845" y="1407648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72" name="等腰三角形 71"/>
            <p:cNvSpPr>
              <a:spLocks noChangeAspect="1"/>
            </p:cNvSpPr>
            <p:nvPr/>
          </p:nvSpPr>
          <p:spPr>
            <a:xfrm rot="7303377" flipH="1" flipV="1">
              <a:off x="4742449" y="2645890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73" name="等腰三角形 72"/>
            <p:cNvSpPr>
              <a:spLocks noChangeAspect="1"/>
            </p:cNvSpPr>
            <p:nvPr/>
          </p:nvSpPr>
          <p:spPr>
            <a:xfrm rot="9235312" flipH="1" flipV="1">
              <a:off x="4225834" y="3753189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74" name="等腰三角形 73"/>
            <p:cNvSpPr>
              <a:spLocks noChangeAspect="1"/>
            </p:cNvSpPr>
            <p:nvPr/>
          </p:nvSpPr>
          <p:spPr>
            <a:xfrm rot="11276791" flipH="1" flipV="1">
              <a:off x="3204196" y="4383231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75" name="等腰三角形 74"/>
            <p:cNvSpPr>
              <a:spLocks noChangeAspect="1"/>
            </p:cNvSpPr>
            <p:nvPr/>
          </p:nvSpPr>
          <p:spPr>
            <a:xfrm rot="13250215" flipH="1" flipV="1">
              <a:off x="1956894" y="4406984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76" name="等腰三角形 75"/>
            <p:cNvSpPr>
              <a:spLocks noChangeAspect="1"/>
            </p:cNvSpPr>
            <p:nvPr/>
          </p:nvSpPr>
          <p:spPr>
            <a:xfrm rot="15128517" flipH="1" flipV="1">
              <a:off x="1008119" y="3751512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77" name="等腰三角形 76"/>
            <p:cNvSpPr>
              <a:spLocks noChangeAspect="1"/>
            </p:cNvSpPr>
            <p:nvPr/>
          </p:nvSpPr>
          <p:spPr>
            <a:xfrm rot="17019925" flipH="1" flipV="1">
              <a:off x="475925" y="2672206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78" name="等腰三角形 77"/>
            <p:cNvSpPr>
              <a:spLocks noChangeAspect="1"/>
            </p:cNvSpPr>
            <p:nvPr/>
          </p:nvSpPr>
          <p:spPr>
            <a:xfrm rot="18827232" flipH="1" flipV="1">
              <a:off x="615382" y="1528107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79" name="等腰三角形 78"/>
            <p:cNvSpPr>
              <a:spLocks noChangeAspect="1"/>
            </p:cNvSpPr>
            <p:nvPr/>
          </p:nvSpPr>
          <p:spPr>
            <a:xfrm rot="20940126" flipH="1" flipV="1">
              <a:off x="1327629" y="641506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80" name="等腰三角形 79"/>
            <p:cNvSpPr>
              <a:spLocks noChangeAspect="1"/>
            </p:cNvSpPr>
            <p:nvPr/>
          </p:nvSpPr>
          <p:spPr>
            <a:xfrm rot="3469042" flipH="1" flipV="1">
              <a:off x="3653549" y="542381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3" name="组合 80"/>
          <p:cNvGrpSpPr/>
          <p:nvPr/>
        </p:nvGrpSpPr>
        <p:grpSpPr>
          <a:xfrm>
            <a:off x="11235193" y="4381501"/>
            <a:ext cx="1269877" cy="1251228"/>
            <a:chOff x="229282" y="221838"/>
            <a:chExt cx="5541585" cy="5460207"/>
          </a:xfrm>
          <a:solidFill>
            <a:srgbClr val="F9BD06"/>
          </a:solidFill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2" name="等腰三角形 81"/>
            <p:cNvSpPr>
              <a:spLocks noChangeAspect="1"/>
            </p:cNvSpPr>
            <p:nvPr/>
          </p:nvSpPr>
          <p:spPr>
            <a:xfrm rot="1471899" flipH="1" flipV="1">
              <a:off x="2483675" y="221838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83" name="等腰三角形 82"/>
            <p:cNvSpPr>
              <a:spLocks noChangeAspect="1"/>
            </p:cNvSpPr>
            <p:nvPr/>
          </p:nvSpPr>
          <p:spPr>
            <a:xfrm rot="5400000" flipH="1" flipV="1">
              <a:off x="4509845" y="1407648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84" name="等腰三角形 83"/>
            <p:cNvSpPr>
              <a:spLocks noChangeAspect="1"/>
            </p:cNvSpPr>
            <p:nvPr/>
          </p:nvSpPr>
          <p:spPr>
            <a:xfrm rot="7303377" flipH="1" flipV="1">
              <a:off x="4742449" y="2645890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85" name="等腰三角形 84"/>
            <p:cNvSpPr>
              <a:spLocks noChangeAspect="1"/>
            </p:cNvSpPr>
            <p:nvPr/>
          </p:nvSpPr>
          <p:spPr>
            <a:xfrm rot="9235312" flipH="1" flipV="1">
              <a:off x="4225834" y="3753189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86" name="等腰三角形 85"/>
            <p:cNvSpPr>
              <a:spLocks noChangeAspect="1"/>
            </p:cNvSpPr>
            <p:nvPr/>
          </p:nvSpPr>
          <p:spPr>
            <a:xfrm rot="11276791" flipH="1" flipV="1">
              <a:off x="3204196" y="4383231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87" name="等腰三角形 86"/>
            <p:cNvSpPr>
              <a:spLocks noChangeAspect="1"/>
            </p:cNvSpPr>
            <p:nvPr/>
          </p:nvSpPr>
          <p:spPr>
            <a:xfrm rot="13250215" flipH="1" flipV="1">
              <a:off x="1956894" y="4406984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88" name="等腰三角形 87"/>
            <p:cNvSpPr>
              <a:spLocks noChangeAspect="1"/>
            </p:cNvSpPr>
            <p:nvPr/>
          </p:nvSpPr>
          <p:spPr>
            <a:xfrm rot="15128517" flipH="1" flipV="1">
              <a:off x="1008119" y="3751512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89" name="等腰三角形 88"/>
            <p:cNvSpPr>
              <a:spLocks noChangeAspect="1"/>
            </p:cNvSpPr>
            <p:nvPr/>
          </p:nvSpPr>
          <p:spPr>
            <a:xfrm rot="17019925" flipH="1" flipV="1">
              <a:off x="475925" y="2672206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90" name="等腰三角形 89"/>
            <p:cNvSpPr>
              <a:spLocks noChangeAspect="1"/>
            </p:cNvSpPr>
            <p:nvPr/>
          </p:nvSpPr>
          <p:spPr>
            <a:xfrm rot="18827232" flipH="1" flipV="1">
              <a:off x="615382" y="1528107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91" name="等腰三角形 90"/>
            <p:cNvSpPr>
              <a:spLocks noChangeAspect="1"/>
            </p:cNvSpPr>
            <p:nvPr/>
          </p:nvSpPr>
          <p:spPr>
            <a:xfrm rot="20940126" flipH="1" flipV="1">
              <a:off x="1327629" y="641506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92" name="等腰三角形 91"/>
            <p:cNvSpPr>
              <a:spLocks noChangeAspect="1"/>
            </p:cNvSpPr>
            <p:nvPr/>
          </p:nvSpPr>
          <p:spPr>
            <a:xfrm rot="3469042" flipH="1" flipV="1">
              <a:off x="3653549" y="542381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4" name="组合 92"/>
          <p:cNvGrpSpPr/>
          <p:nvPr/>
        </p:nvGrpSpPr>
        <p:grpSpPr>
          <a:xfrm>
            <a:off x="10422380" y="5977758"/>
            <a:ext cx="2285404" cy="2251841"/>
            <a:chOff x="229282" y="221838"/>
            <a:chExt cx="5541585" cy="5460207"/>
          </a:xfrm>
          <a:solidFill>
            <a:srgbClr val="9ED850"/>
          </a:solidFill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4" name="等腰三角形 93"/>
            <p:cNvSpPr>
              <a:spLocks noChangeAspect="1"/>
            </p:cNvSpPr>
            <p:nvPr/>
          </p:nvSpPr>
          <p:spPr>
            <a:xfrm rot="1471899" flipH="1" flipV="1">
              <a:off x="2483675" y="221838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95" name="等腰三角形 94"/>
            <p:cNvSpPr>
              <a:spLocks noChangeAspect="1"/>
            </p:cNvSpPr>
            <p:nvPr/>
          </p:nvSpPr>
          <p:spPr>
            <a:xfrm rot="5400000" flipH="1" flipV="1">
              <a:off x="4509845" y="1407648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96" name="等腰三角形 95"/>
            <p:cNvSpPr>
              <a:spLocks noChangeAspect="1"/>
            </p:cNvSpPr>
            <p:nvPr/>
          </p:nvSpPr>
          <p:spPr>
            <a:xfrm rot="7303377" flipH="1" flipV="1">
              <a:off x="4742449" y="2645890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97" name="等腰三角形 96"/>
            <p:cNvSpPr>
              <a:spLocks noChangeAspect="1"/>
            </p:cNvSpPr>
            <p:nvPr/>
          </p:nvSpPr>
          <p:spPr>
            <a:xfrm rot="9235312" flipH="1" flipV="1">
              <a:off x="4225834" y="3753189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98" name="等腰三角形 97"/>
            <p:cNvSpPr>
              <a:spLocks noChangeAspect="1"/>
            </p:cNvSpPr>
            <p:nvPr/>
          </p:nvSpPr>
          <p:spPr>
            <a:xfrm rot="11276791" flipH="1" flipV="1">
              <a:off x="3204196" y="4383231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99" name="等腰三角形 98"/>
            <p:cNvSpPr>
              <a:spLocks noChangeAspect="1"/>
            </p:cNvSpPr>
            <p:nvPr/>
          </p:nvSpPr>
          <p:spPr>
            <a:xfrm rot="13250215" flipH="1" flipV="1">
              <a:off x="1956894" y="4406984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00" name="等腰三角形 99"/>
            <p:cNvSpPr>
              <a:spLocks noChangeAspect="1"/>
            </p:cNvSpPr>
            <p:nvPr/>
          </p:nvSpPr>
          <p:spPr>
            <a:xfrm rot="15128517" flipH="1" flipV="1">
              <a:off x="1008119" y="3751512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01" name="等腰三角形 100"/>
            <p:cNvSpPr>
              <a:spLocks noChangeAspect="1"/>
            </p:cNvSpPr>
            <p:nvPr/>
          </p:nvSpPr>
          <p:spPr>
            <a:xfrm rot="17019925" flipH="1" flipV="1">
              <a:off x="475925" y="2672206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02" name="等腰三角形 101"/>
            <p:cNvSpPr>
              <a:spLocks noChangeAspect="1"/>
            </p:cNvSpPr>
            <p:nvPr/>
          </p:nvSpPr>
          <p:spPr>
            <a:xfrm rot="18827232" flipH="1" flipV="1">
              <a:off x="615382" y="1528107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03" name="等腰三角形 102"/>
            <p:cNvSpPr>
              <a:spLocks noChangeAspect="1"/>
            </p:cNvSpPr>
            <p:nvPr/>
          </p:nvSpPr>
          <p:spPr>
            <a:xfrm rot="20940126" flipH="1" flipV="1">
              <a:off x="1327629" y="641506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04" name="等腰三角形 103"/>
            <p:cNvSpPr>
              <a:spLocks noChangeAspect="1"/>
            </p:cNvSpPr>
            <p:nvPr/>
          </p:nvSpPr>
          <p:spPr>
            <a:xfrm rot="3469042" flipH="1" flipV="1">
              <a:off x="3653549" y="542381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5" name="组合 104"/>
          <p:cNvGrpSpPr/>
          <p:nvPr/>
        </p:nvGrpSpPr>
        <p:grpSpPr>
          <a:xfrm>
            <a:off x="-179667" y="-810799"/>
            <a:ext cx="1693069" cy="1668205"/>
            <a:chOff x="229282" y="221838"/>
            <a:chExt cx="5541585" cy="5460207"/>
          </a:xfrm>
          <a:solidFill>
            <a:srgbClr val="9ED850"/>
          </a:solidFill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6" name="等腰三角形 105"/>
            <p:cNvSpPr>
              <a:spLocks noChangeAspect="1"/>
            </p:cNvSpPr>
            <p:nvPr/>
          </p:nvSpPr>
          <p:spPr>
            <a:xfrm rot="1471899" flipH="1" flipV="1">
              <a:off x="2483675" y="221838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07" name="等腰三角形 106"/>
            <p:cNvSpPr>
              <a:spLocks noChangeAspect="1"/>
            </p:cNvSpPr>
            <p:nvPr/>
          </p:nvSpPr>
          <p:spPr>
            <a:xfrm rot="5400000" flipH="1" flipV="1">
              <a:off x="4509845" y="1407648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08" name="等腰三角形 107"/>
            <p:cNvSpPr>
              <a:spLocks noChangeAspect="1"/>
            </p:cNvSpPr>
            <p:nvPr/>
          </p:nvSpPr>
          <p:spPr>
            <a:xfrm rot="7303377" flipH="1" flipV="1">
              <a:off x="4742449" y="2645890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09" name="等腰三角形 108"/>
            <p:cNvSpPr>
              <a:spLocks noChangeAspect="1"/>
            </p:cNvSpPr>
            <p:nvPr/>
          </p:nvSpPr>
          <p:spPr>
            <a:xfrm rot="9235312" flipH="1" flipV="1">
              <a:off x="4225834" y="3753189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10" name="等腰三角形 109"/>
            <p:cNvSpPr>
              <a:spLocks noChangeAspect="1"/>
            </p:cNvSpPr>
            <p:nvPr/>
          </p:nvSpPr>
          <p:spPr>
            <a:xfrm rot="11276791" flipH="1" flipV="1">
              <a:off x="3204196" y="4383231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11" name="等腰三角形 110"/>
            <p:cNvSpPr>
              <a:spLocks noChangeAspect="1"/>
            </p:cNvSpPr>
            <p:nvPr/>
          </p:nvSpPr>
          <p:spPr>
            <a:xfrm rot="13250215" flipH="1" flipV="1">
              <a:off x="1956894" y="4406984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12" name="等腰三角形 111"/>
            <p:cNvSpPr>
              <a:spLocks noChangeAspect="1"/>
            </p:cNvSpPr>
            <p:nvPr/>
          </p:nvSpPr>
          <p:spPr>
            <a:xfrm rot="15128517" flipH="1" flipV="1">
              <a:off x="1008119" y="3751512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13" name="等腰三角形 112"/>
            <p:cNvSpPr>
              <a:spLocks noChangeAspect="1"/>
            </p:cNvSpPr>
            <p:nvPr/>
          </p:nvSpPr>
          <p:spPr>
            <a:xfrm rot="17019925" flipH="1" flipV="1">
              <a:off x="475925" y="2672206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14" name="等腰三角形 113"/>
            <p:cNvSpPr>
              <a:spLocks noChangeAspect="1"/>
            </p:cNvSpPr>
            <p:nvPr/>
          </p:nvSpPr>
          <p:spPr>
            <a:xfrm rot="18827232" flipH="1" flipV="1">
              <a:off x="615382" y="1528107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15" name="等腰三角形 114"/>
            <p:cNvSpPr>
              <a:spLocks noChangeAspect="1"/>
            </p:cNvSpPr>
            <p:nvPr/>
          </p:nvSpPr>
          <p:spPr>
            <a:xfrm rot="20940126" flipH="1" flipV="1">
              <a:off x="1327629" y="641506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16" name="等腰三角形 115"/>
            <p:cNvSpPr>
              <a:spLocks noChangeAspect="1"/>
            </p:cNvSpPr>
            <p:nvPr/>
          </p:nvSpPr>
          <p:spPr>
            <a:xfrm rot="3469042" flipH="1" flipV="1">
              <a:off x="3653549" y="542381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7" name="组合 116"/>
          <p:cNvGrpSpPr/>
          <p:nvPr/>
        </p:nvGrpSpPr>
        <p:grpSpPr>
          <a:xfrm>
            <a:off x="-744973" y="907070"/>
            <a:ext cx="1212551" cy="1194744"/>
            <a:chOff x="229282" y="221838"/>
            <a:chExt cx="5541585" cy="5460207"/>
          </a:xfrm>
          <a:solidFill>
            <a:srgbClr val="FE5043"/>
          </a:solidFill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8" name="等腰三角形 117"/>
            <p:cNvSpPr>
              <a:spLocks noChangeAspect="1"/>
            </p:cNvSpPr>
            <p:nvPr/>
          </p:nvSpPr>
          <p:spPr>
            <a:xfrm rot="1471899" flipH="1" flipV="1">
              <a:off x="2483675" y="221838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19" name="等腰三角形 118"/>
            <p:cNvSpPr>
              <a:spLocks noChangeAspect="1"/>
            </p:cNvSpPr>
            <p:nvPr/>
          </p:nvSpPr>
          <p:spPr>
            <a:xfrm rot="5400000" flipH="1" flipV="1">
              <a:off x="4509845" y="1407648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20" name="等腰三角形 119"/>
            <p:cNvSpPr>
              <a:spLocks noChangeAspect="1"/>
            </p:cNvSpPr>
            <p:nvPr/>
          </p:nvSpPr>
          <p:spPr>
            <a:xfrm rot="7303377" flipH="1" flipV="1">
              <a:off x="4742449" y="2645890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21" name="等腰三角形 120"/>
            <p:cNvSpPr>
              <a:spLocks noChangeAspect="1"/>
            </p:cNvSpPr>
            <p:nvPr/>
          </p:nvSpPr>
          <p:spPr>
            <a:xfrm rot="9235312" flipH="1" flipV="1">
              <a:off x="4225834" y="3753189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22" name="等腰三角形 121"/>
            <p:cNvSpPr>
              <a:spLocks noChangeAspect="1"/>
            </p:cNvSpPr>
            <p:nvPr/>
          </p:nvSpPr>
          <p:spPr>
            <a:xfrm rot="11276791" flipH="1" flipV="1">
              <a:off x="3204196" y="4383231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23" name="等腰三角形 122"/>
            <p:cNvSpPr>
              <a:spLocks noChangeAspect="1"/>
            </p:cNvSpPr>
            <p:nvPr/>
          </p:nvSpPr>
          <p:spPr>
            <a:xfrm rot="13250215" flipH="1" flipV="1">
              <a:off x="1956894" y="4406984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24" name="等腰三角形 123"/>
            <p:cNvSpPr>
              <a:spLocks noChangeAspect="1"/>
            </p:cNvSpPr>
            <p:nvPr/>
          </p:nvSpPr>
          <p:spPr>
            <a:xfrm rot="15128517" flipH="1" flipV="1">
              <a:off x="1008119" y="3751512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25" name="等腰三角形 124"/>
            <p:cNvSpPr>
              <a:spLocks noChangeAspect="1"/>
            </p:cNvSpPr>
            <p:nvPr/>
          </p:nvSpPr>
          <p:spPr>
            <a:xfrm rot="17019925" flipH="1" flipV="1">
              <a:off x="475925" y="2672206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26" name="等腰三角形 125"/>
            <p:cNvSpPr>
              <a:spLocks noChangeAspect="1"/>
            </p:cNvSpPr>
            <p:nvPr/>
          </p:nvSpPr>
          <p:spPr>
            <a:xfrm rot="18827232" flipH="1" flipV="1">
              <a:off x="615382" y="1528107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27" name="等腰三角形 126"/>
            <p:cNvSpPr>
              <a:spLocks noChangeAspect="1"/>
            </p:cNvSpPr>
            <p:nvPr/>
          </p:nvSpPr>
          <p:spPr>
            <a:xfrm rot="20940126" flipH="1" flipV="1">
              <a:off x="1327629" y="641506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28" name="等腰三角形 127"/>
            <p:cNvSpPr>
              <a:spLocks noChangeAspect="1"/>
            </p:cNvSpPr>
            <p:nvPr/>
          </p:nvSpPr>
          <p:spPr>
            <a:xfrm rot="3469042" flipH="1" flipV="1">
              <a:off x="3653549" y="542381"/>
              <a:ext cx="781776" cy="1275061"/>
            </a:xfrm>
            <a:prstGeom prst="triangle">
              <a:avLst>
                <a:gd name="adj" fmla="val 10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63" name="图片 62" descr="ppt模板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45613" y="1835101"/>
            <a:ext cx="5242675" cy="29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2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4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998471" y="128826"/>
            <a:ext cx="4185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创建僵尸构造方法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441894" y="1152423"/>
            <a:ext cx="1081232" cy="40605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800" b="1" spc="300" dirty="0" smtClean="0">
                <a:ln/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en-US" altLang="zh-CN" sz="2800" b="1" spc="300" dirty="0" smtClean="0">
              <a:ln/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441894" y="1729081"/>
            <a:ext cx="2277842" cy="4065289"/>
            <a:chOff x="7954286" y="1566602"/>
            <a:chExt cx="1389323" cy="4065289"/>
          </a:xfrm>
        </p:grpSpPr>
        <p:grpSp>
          <p:nvGrpSpPr>
            <p:cNvPr id="6" name="组合 5"/>
            <p:cNvGrpSpPr/>
            <p:nvPr/>
          </p:nvGrpSpPr>
          <p:grpSpPr>
            <a:xfrm>
              <a:off x="7987357" y="1566602"/>
              <a:ext cx="1350115" cy="528117"/>
              <a:chOff x="1622364" y="3717963"/>
              <a:chExt cx="1138366" cy="577562"/>
            </a:xfrm>
          </p:grpSpPr>
          <p:grpSp>
            <p:nvGrpSpPr>
              <p:cNvPr id="52" name="Group 47"/>
              <p:cNvGrpSpPr>
                <a:grpSpLocks/>
              </p:cNvGrpSpPr>
              <p:nvPr/>
            </p:nvGrpSpPr>
            <p:grpSpPr bwMode="auto">
              <a:xfrm>
                <a:off x="1622364" y="3717963"/>
                <a:ext cx="1138366" cy="577562"/>
                <a:chOff x="720" y="1490"/>
                <a:chExt cx="1363" cy="1800"/>
              </a:xfrm>
            </p:grpSpPr>
            <p:sp>
              <p:nvSpPr>
                <p:cNvPr id="54" name="AutoShape 48"/>
                <p:cNvSpPr>
                  <a:spLocks noChangeArrowheads="1"/>
                </p:cNvSpPr>
                <p:nvPr/>
              </p:nvSpPr>
              <p:spPr bwMode="gray">
                <a:xfrm>
                  <a:off x="720" y="1490"/>
                  <a:ext cx="1363" cy="1800"/>
                </a:xfrm>
                <a:prstGeom prst="roundRect">
                  <a:avLst>
                    <a:gd name="adj" fmla="val 17509"/>
                  </a:avLst>
                </a:prstGeom>
                <a:gradFill rotWithShape="1">
                  <a:gsLst>
                    <a:gs pos="0">
                      <a:srgbClr val="4E91D4"/>
                    </a:gs>
                    <a:gs pos="100000">
                      <a:srgbClr val="3477A4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" name="AutoShape 49"/>
                <p:cNvSpPr>
                  <a:spLocks noChangeArrowheads="1"/>
                </p:cNvSpPr>
                <p:nvPr/>
              </p:nvSpPr>
              <p:spPr bwMode="gray">
                <a:xfrm>
                  <a:off x="730" y="1495"/>
                  <a:ext cx="1344" cy="17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CA1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" name="AutoShape 50"/>
                <p:cNvSpPr>
                  <a:spLocks noChangeArrowheads="1"/>
                </p:cNvSpPr>
                <p:nvPr/>
              </p:nvSpPr>
              <p:spPr bwMode="gray">
                <a:xfrm>
                  <a:off x="733" y="2795"/>
                  <a:ext cx="1342" cy="44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alpha val="0"/>
                      </a:srgbClr>
                    </a:gs>
                    <a:gs pos="100000">
                      <a:srgbClr val="3CA1E6">
                        <a:gamma/>
                        <a:tint val="51373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7" name="AutoShape 51"/>
                <p:cNvSpPr>
                  <a:spLocks noChangeArrowheads="1"/>
                </p:cNvSpPr>
                <p:nvPr/>
              </p:nvSpPr>
              <p:spPr bwMode="gray">
                <a:xfrm>
                  <a:off x="733" y="1509"/>
                  <a:ext cx="1342" cy="44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gamma/>
                        <a:tint val="33333"/>
                        <a:invGamma/>
                      </a:srgbClr>
                    </a:gs>
                    <a:gs pos="100000">
                      <a:srgbClr val="3CA1E6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3" name="圆角矩形 52"/>
              <p:cNvSpPr/>
              <p:nvPr/>
            </p:nvSpPr>
            <p:spPr>
              <a:xfrm>
                <a:off x="1656242" y="3744873"/>
                <a:ext cx="1104488" cy="55065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Group 158"/>
            <p:cNvGrpSpPr>
              <a:grpSpLocks/>
            </p:cNvGrpSpPr>
            <p:nvPr/>
          </p:nvGrpSpPr>
          <p:grpSpPr bwMode="auto">
            <a:xfrm>
              <a:off x="7992095" y="2134105"/>
              <a:ext cx="1348500" cy="524108"/>
              <a:chOff x="2208" y="1490"/>
              <a:chExt cx="1363" cy="1800"/>
            </a:xfrm>
          </p:grpSpPr>
          <p:sp>
            <p:nvSpPr>
              <p:cNvPr id="47" name="AutoShape 159"/>
              <p:cNvSpPr>
                <a:spLocks noChangeArrowheads="1"/>
              </p:cNvSpPr>
              <p:nvPr/>
            </p:nvSpPr>
            <p:spPr bwMode="gray">
              <a:xfrm>
                <a:off x="2208" y="1490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34B034"/>
                  </a:gs>
                  <a:gs pos="100000">
                    <a:srgbClr val="3F8B4A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" name="AutoShape 160"/>
              <p:cNvSpPr>
                <a:spLocks noChangeArrowheads="1"/>
              </p:cNvSpPr>
              <p:nvPr/>
            </p:nvSpPr>
            <p:spPr bwMode="gray">
              <a:xfrm>
                <a:off x="2217" y="1495"/>
                <a:ext cx="1347" cy="1766"/>
              </a:xfrm>
              <a:prstGeom prst="roundRect">
                <a:avLst>
                  <a:gd name="adj" fmla="val 16667"/>
                </a:avLst>
              </a:prstGeom>
              <a:solidFill>
                <a:srgbClr val="73E77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AutoShape 161"/>
              <p:cNvSpPr>
                <a:spLocks noChangeArrowheads="1"/>
              </p:cNvSpPr>
              <p:nvPr/>
            </p:nvSpPr>
            <p:spPr bwMode="gray">
              <a:xfrm>
                <a:off x="2220" y="2795"/>
                <a:ext cx="1343" cy="44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/>
                  </a:gs>
                  <a:gs pos="100000">
                    <a:srgbClr val="73E77E">
                      <a:gamma/>
                      <a:tint val="54510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AutoShape 162"/>
              <p:cNvSpPr>
                <a:spLocks noChangeArrowheads="1"/>
              </p:cNvSpPr>
              <p:nvPr/>
            </p:nvSpPr>
            <p:spPr bwMode="gray">
              <a:xfrm>
                <a:off x="2220" y="1509"/>
                <a:ext cx="1343" cy="4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>
                      <a:gamma/>
                      <a:tint val="33333"/>
                      <a:invGamma/>
                    </a:srgbClr>
                  </a:gs>
                  <a:gs pos="100000">
                    <a:srgbClr val="73E77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Text Box 169"/>
              <p:cNvSpPr txBox="1">
                <a:spLocks noChangeArrowheads="1"/>
              </p:cNvSpPr>
              <p:nvPr/>
            </p:nvSpPr>
            <p:spPr bwMode="gray">
              <a:xfrm>
                <a:off x="2256" y="1776"/>
                <a:ext cx="1296" cy="1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altLang="zh-CN" dirty="0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" name="Group 172"/>
            <p:cNvGrpSpPr>
              <a:grpSpLocks/>
            </p:cNvGrpSpPr>
            <p:nvPr/>
          </p:nvGrpSpPr>
          <p:grpSpPr bwMode="auto">
            <a:xfrm>
              <a:off x="7988275" y="2729908"/>
              <a:ext cx="1349802" cy="523067"/>
              <a:chOff x="3696" y="1490"/>
              <a:chExt cx="1363" cy="1800"/>
            </a:xfrm>
          </p:grpSpPr>
          <p:sp>
            <p:nvSpPr>
              <p:cNvPr id="43" name="AutoShape 173"/>
              <p:cNvSpPr>
                <a:spLocks noChangeArrowheads="1"/>
              </p:cNvSpPr>
              <p:nvPr/>
            </p:nvSpPr>
            <p:spPr bwMode="gray">
              <a:xfrm>
                <a:off x="3696" y="1490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B59F43"/>
                  </a:gs>
                  <a:gs pos="100000">
                    <a:srgbClr val="8F8849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4" name="AutoShape 174"/>
              <p:cNvSpPr>
                <a:spLocks noChangeArrowheads="1"/>
              </p:cNvSpPr>
              <p:nvPr/>
            </p:nvSpPr>
            <p:spPr bwMode="gray">
              <a:xfrm>
                <a:off x="3706" y="1495"/>
                <a:ext cx="1343" cy="1766"/>
              </a:xfrm>
              <a:prstGeom prst="roundRect">
                <a:avLst>
                  <a:gd name="adj" fmla="val 16667"/>
                </a:avLst>
              </a:prstGeom>
              <a:solidFill>
                <a:srgbClr val="E9E0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" name="AutoShape 175"/>
              <p:cNvSpPr>
                <a:spLocks noChangeArrowheads="1"/>
              </p:cNvSpPr>
              <p:nvPr/>
            </p:nvSpPr>
            <p:spPr bwMode="gray">
              <a:xfrm>
                <a:off x="3713" y="2804"/>
                <a:ext cx="1333" cy="42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E065"/>
                  </a:gs>
                  <a:gs pos="100000">
                    <a:srgbClr val="E9E065">
                      <a:gamma/>
                      <a:tint val="57647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AutoShape 176"/>
              <p:cNvSpPr>
                <a:spLocks noChangeArrowheads="1"/>
              </p:cNvSpPr>
              <p:nvPr/>
            </p:nvSpPr>
            <p:spPr bwMode="gray">
              <a:xfrm>
                <a:off x="3713" y="1518"/>
                <a:ext cx="1333" cy="42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E065">
                      <a:gamma/>
                      <a:tint val="33333"/>
                      <a:invGamma/>
                    </a:srgbClr>
                  </a:gs>
                  <a:gs pos="100000">
                    <a:srgbClr val="E9E06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987357" y="3325774"/>
              <a:ext cx="1350115" cy="528117"/>
              <a:chOff x="1622364" y="3717963"/>
              <a:chExt cx="1138366" cy="577562"/>
            </a:xfrm>
          </p:grpSpPr>
          <p:grpSp>
            <p:nvGrpSpPr>
              <p:cNvPr id="37" name="Group 47"/>
              <p:cNvGrpSpPr>
                <a:grpSpLocks/>
              </p:cNvGrpSpPr>
              <p:nvPr/>
            </p:nvGrpSpPr>
            <p:grpSpPr bwMode="auto">
              <a:xfrm>
                <a:off x="1622364" y="3717963"/>
                <a:ext cx="1138366" cy="577562"/>
                <a:chOff x="720" y="1490"/>
                <a:chExt cx="1363" cy="1800"/>
              </a:xfrm>
            </p:grpSpPr>
            <p:sp>
              <p:nvSpPr>
                <p:cNvPr id="39" name="AutoShape 48"/>
                <p:cNvSpPr>
                  <a:spLocks noChangeArrowheads="1"/>
                </p:cNvSpPr>
                <p:nvPr/>
              </p:nvSpPr>
              <p:spPr bwMode="gray">
                <a:xfrm>
                  <a:off x="720" y="1490"/>
                  <a:ext cx="1363" cy="1800"/>
                </a:xfrm>
                <a:prstGeom prst="roundRect">
                  <a:avLst>
                    <a:gd name="adj" fmla="val 17509"/>
                  </a:avLst>
                </a:prstGeom>
                <a:gradFill rotWithShape="1">
                  <a:gsLst>
                    <a:gs pos="0">
                      <a:srgbClr val="4E91D4"/>
                    </a:gs>
                    <a:gs pos="100000">
                      <a:srgbClr val="3477A4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0" name="AutoShape 49"/>
                <p:cNvSpPr>
                  <a:spLocks noChangeArrowheads="1"/>
                </p:cNvSpPr>
                <p:nvPr/>
              </p:nvSpPr>
              <p:spPr bwMode="gray">
                <a:xfrm>
                  <a:off x="730" y="1495"/>
                  <a:ext cx="1344" cy="17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CA1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" name="AutoShape 50"/>
                <p:cNvSpPr>
                  <a:spLocks noChangeArrowheads="1"/>
                </p:cNvSpPr>
                <p:nvPr/>
              </p:nvSpPr>
              <p:spPr bwMode="gray">
                <a:xfrm>
                  <a:off x="733" y="2795"/>
                  <a:ext cx="1342" cy="44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alpha val="0"/>
                      </a:srgbClr>
                    </a:gs>
                    <a:gs pos="100000">
                      <a:srgbClr val="3CA1E6">
                        <a:gamma/>
                        <a:tint val="51373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2" name="AutoShape 51"/>
                <p:cNvSpPr>
                  <a:spLocks noChangeArrowheads="1"/>
                </p:cNvSpPr>
                <p:nvPr/>
              </p:nvSpPr>
              <p:spPr bwMode="gray">
                <a:xfrm>
                  <a:off x="733" y="1509"/>
                  <a:ext cx="1342" cy="44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gamma/>
                        <a:tint val="33333"/>
                        <a:invGamma/>
                      </a:srgbClr>
                    </a:gs>
                    <a:gs pos="100000">
                      <a:srgbClr val="3CA1E6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1656242" y="3744873"/>
                <a:ext cx="1104488" cy="55065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Group 158"/>
            <p:cNvGrpSpPr>
              <a:grpSpLocks/>
            </p:cNvGrpSpPr>
            <p:nvPr/>
          </p:nvGrpSpPr>
          <p:grpSpPr bwMode="auto">
            <a:xfrm>
              <a:off x="7992095" y="3917021"/>
              <a:ext cx="1348500" cy="524108"/>
              <a:chOff x="2208" y="1490"/>
              <a:chExt cx="1363" cy="1800"/>
            </a:xfrm>
          </p:grpSpPr>
          <p:sp>
            <p:nvSpPr>
              <p:cNvPr id="32" name="AutoShape 159"/>
              <p:cNvSpPr>
                <a:spLocks noChangeArrowheads="1"/>
              </p:cNvSpPr>
              <p:nvPr/>
            </p:nvSpPr>
            <p:spPr bwMode="gray">
              <a:xfrm>
                <a:off x="2208" y="1490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34B034"/>
                  </a:gs>
                  <a:gs pos="100000">
                    <a:srgbClr val="3F8B4A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" name="AutoShape 160"/>
              <p:cNvSpPr>
                <a:spLocks noChangeArrowheads="1"/>
              </p:cNvSpPr>
              <p:nvPr/>
            </p:nvSpPr>
            <p:spPr bwMode="gray">
              <a:xfrm>
                <a:off x="2217" y="1495"/>
                <a:ext cx="1347" cy="1766"/>
              </a:xfrm>
              <a:prstGeom prst="roundRect">
                <a:avLst>
                  <a:gd name="adj" fmla="val 16667"/>
                </a:avLst>
              </a:prstGeom>
              <a:solidFill>
                <a:srgbClr val="73E77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" name="AutoShape 161"/>
              <p:cNvSpPr>
                <a:spLocks noChangeArrowheads="1"/>
              </p:cNvSpPr>
              <p:nvPr/>
            </p:nvSpPr>
            <p:spPr bwMode="gray">
              <a:xfrm>
                <a:off x="2220" y="2795"/>
                <a:ext cx="1343" cy="44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/>
                  </a:gs>
                  <a:gs pos="100000">
                    <a:srgbClr val="73E77E">
                      <a:gamma/>
                      <a:tint val="54510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" name="AutoShape 162"/>
              <p:cNvSpPr>
                <a:spLocks noChangeArrowheads="1"/>
              </p:cNvSpPr>
              <p:nvPr/>
            </p:nvSpPr>
            <p:spPr bwMode="gray">
              <a:xfrm>
                <a:off x="2220" y="1509"/>
                <a:ext cx="1343" cy="4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>
                      <a:gamma/>
                      <a:tint val="33333"/>
                      <a:invGamma/>
                    </a:srgbClr>
                  </a:gs>
                  <a:gs pos="100000">
                    <a:srgbClr val="73E77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" name="Text Box 169"/>
              <p:cNvSpPr txBox="1">
                <a:spLocks noChangeArrowheads="1"/>
              </p:cNvSpPr>
              <p:nvPr/>
            </p:nvSpPr>
            <p:spPr bwMode="gray">
              <a:xfrm>
                <a:off x="2256" y="1776"/>
                <a:ext cx="1296" cy="1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altLang="zh-CN" dirty="0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Group 172"/>
            <p:cNvGrpSpPr>
              <a:grpSpLocks/>
            </p:cNvGrpSpPr>
            <p:nvPr/>
          </p:nvGrpSpPr>
          <p:grpSpPr bwMode="auto">
            <a:xfrm>
              <a:off x="7988275" y="4496860"/>
              <a:ext cx="1349802" cy="523067"/>
              <a:chOff x="3696" y="1490"/>
              <a:chExt cx="1363" cy="1800"/>
            </a:xfrm>
          </p:grpSpPr>
          <p:sp>
            <p:nvSpPr>
              <p:cNvPr id="28" name="AutoShape 173"/>
              <p:cNvSpPr>
                <a:spLocks noChangeArrowheads="1"/>
              </p:cNvSpPr>
              <p:nvPr/>
            </p:nvSpPr>
            <p:spPr bwMode="gray">
              <a:xfrm>
                <a:off x="3696" y="1490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B59F43"/>
                  </a:gs>
                  <a:gs pos="100000">
                    <a:srgbClr val="8F8849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" name="AutoShape 174"/>
              <p:cNvSpPr>
                <a:spLocks noChangeArrowheads="1"/>
              </p:cNvSpPr>
              <p:nvPr/>
            </p:nvSpPr>
            <p:spPr bwMode="gray">
              <a:xfrm>
                <a:off x="3706" y="1495"/>
                <a:ext cx="1343" cy="1766"/>
              </a:xfrm>
              <a:prstGeom prst="roundRect">
                <a:avLst>
                  <a:gd name="adj" fmla="val 16667"/>
                </a:avLst>
              </a:prstGeom>
              <a:solidFill>
                <a:srgbClr val="E9E0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" name="AutoShape 175"/>
              <p:cNvSpPr>
                <a:spLocks noChangeArrowheads="1"/>
              </p:cNvSpPr>
              <p:nvPr/>
            </p:nvSpPr>
            <p:spPr bwMode="gray">
              <a:xfrm>
                <a:off x="3713" y="2804"/>
                <a:ext cx="1333" cy="42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E065"/>
                  </a:gs>
                  <a:gs pos="100000">
                    <a:srgbClr val="E9E065">
                      <a:gamma/>
                      <a:tint val="57647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" name="AutoShape 176"/>
              <p:cNvSpPr>
                <a:spLocks noChangeArrowheads="1"/>
              </p:cNvSpPr>
              <p:nvPr/>
            </p:nvSpPr>
            <p:spPr bwMode="gray">
              <a:xfrm>
                <a:off x="3713" y="1518"/>
                <a:ext cx="1333" cy="42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E065">
                      <a:gamma/>
                      <a:tint val="33333"/>
                      <a:invGamma/>
                    </a:srgbClr>
                  </a:gs>
                  <a:gs pos="100000">
                    <a:srgbClr val="E9E06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7987357" y="5103774"/>
              <a:ext cx="1350115" cy="528117"/>
              <a:chOff x="1622364" y="3717963"/>
              <a:chExt cx="1138366" cy="577562"/>
            </a:xfrm>
          </p:grpSpPr>
          <p:grpSp>
            <p:nvGrpSpPr>
              <p:cNvPr id="22" name="Group 47"/>
              <p:cNvGrpSpPr>
                <a:grpSpLocks/>
              </p:cNvGrpSpPr>
              <p:nvPr/>
            </p:nvGrpSpPr>
            <p:grpSpPr bwMode="auto">
              <a:xfrm>
                <a:off x="1622364" y="3717963"/>
                <a:ext cx="1138366" cy="577562"/>
                <a:chOff x="720" y="1490"/>
                <a:chExt cx="1363" cy="1800"/>
              </a:xfrm>
            </p:grpSpPr>
            <p:sp>
              <p:nvSpPr>
                <p:cNvPr id="24" name="AutoShape 48"/>
                <p:cNvSpPr>
                  <a:spLocks noChangeArrowheads="1"/>
                </p:cNvSpPr>
                <p:nvPr/>
              </p:nvSpPr>
              <p:spPr bwMode="gray">
                <a:xfrm>
                  <a:off x="720" y="1490"/>
                  <a:ext cx="1363" cy="1800"/>
                </a:xfrm>
                <a:prstGeom prst="roundRect">
                  <a:avLst>
                    <a:gd name="adj" fmla="val 17509"/>
                  </a:avLst>
                </a:prstGeom>
                <a:gradFill rotWithShape="1">
                  <a:gsLst>
                    <a:gs pos="0">
                      <a:srgbClr val="4E91D4"/>
                    </a:gs>
                    <a:gs pos="100000">
                      <a:srgbClr val="3477A4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" name="AutoShape 49"/>
                <p:cNvSpPr>
                  <a:spLocks noChangeArrowheads="1"/>
                </p:cNvSpPr>
                <p:nvPr/>
              </p:nvSpPr>
              <p:spPr bwMode="gray">
                <a:xfrm>
                  <a:off x="730" y="1495"/>
                  <a:ext cx="1344" cy="17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CA1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" name="AutoShape 50"/>
                <p:cNvSpPr>
                  <a:spLocks noChangeArrowheads="1"/>
                </p:cNvSpPr>
                <p:nvPr/>
              </p:nvSpPr>
              <p:spPr bwMode="gray">
                <a:xfrm>
                  <a:off x="733" y="2795"/>
                  <a:ext cx="1342" cy="44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alpha val="0"/>
                      </a:srgbClr>
                    </a:gs>
                    <a:gs pos="100000">
                      <a:srgbClr val="3CA1E6">
                        <a:gamma/>
                        <a:tint val="51373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" name="AutoShape 51"/>
                <p:cNvSpPr>
                  <a:spLocks noChangeArrowheads="1"/>
                </p:cNvSpPr>
                <p:nvPr/>
              </p:nvSpPr>
              <p:spPr bwMode="gray">
                <a:xfrm>
                  <a:off x="733" y="1509"/>
                  <a:ext cx="1342" cy="44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gamma/>
                        <a:tint val="33333"/>
                        <a:invGamma/>
                      </a:srgbClr>
                    </a:gs>
                    <a:gs pos="100000">
                      <a:srgbClr val="3CA1E6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圆角矩形 22"/>
              <p:cNvSpPr/>
              <p:nvPr/>
            </p:nvSpPr>
            <p:spPr>
              <a:xfrm>
                <a:off x="1656242" y="3744873"/>
                <a:ext cx="1104488" cy="55065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圆角矩形 14"/>
            <p:cNvSpPr/>
            <p:nvPr/>
          </p:nvSpPr>
          <p:spPr>
            <a:xfrm>
              <a:off x="7954286" y="1614984"/>
              <a:ext cx="1315436" cy="3884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坐标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8000010" y="2222459"/>
              <a:ext cx="1315436" cy="3884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坐标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8007173" y="2815506"/>
              <a:ext cx="1315436" cy="3884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宽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度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8014618" y="3382293"/>
              <a:ext cx="1315436" cy="3884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度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017109" y="3982998"/>
              <a:ext cx="1315436" cy="3884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生命值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8028173" y="4563329"/>
              <a:ext cx="1315436" cy="3884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当前显示图片</a:t>
              </a: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7996271" y="5188310"/>
              <a:ext cx="1315436" cy="3884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控制动画帧序号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172" y="2235470"/>
            <a:ext cx="2000683" cy="200068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9686655" y="428907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宽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180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0973960" y="2785729"/>
            <a:ext cx="738664" cy="10433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9153888" y="2160701"/>
            <a:ext cx="144016" cy="14523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文本框 104"/>
          <p:cNvSpPr txBox="1"/>
          <p:nvPr/>
        </p:nvSpPr>
        <p:spPr>
          <a:xfrm>
            <a:off x="8870417" y="1808901"/>
            <a:ext cx="854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坐标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3995379" y="3018186"/>
            <a:ext cx="4165953" cy="692001"/>
            <a:chOff x="7954286" y="1566602"/>
            <a:chExt cx="1383186" cy="528117"/>
          </a:xfrm>
        </p:grpSpPr>
        <p:grpSp>
          <p:nvGrpSpPr>
            <p:cNvPr id="107" name="组合 106"/>
            <p:cNvGrpSpPr/>
            <p:nvPr/>
          </p:nvGrpSpPr>
          <p:grpSpPr>
            <a:xfrm>
              <a:off x="7987357" y="1566602"/>
              <a:ext cx="1350115" cy="528117"/>
              <a:chOff x="1622364" y="3717963"/>
              <a:chExt cx="1138366" cy="577562"/>
            </a:xfrm>
          </p:grpSpPr>
          <p:grpSp>
            <p:nvGrpSpPr>
              <p:cNvPr id="151" name="Group 47"/>
              <p:cNvGrpSpPr>
                <a:grpSpLocks/>
              </p:cNvGrpSpPr>
              <p:nvPr/>
            </p:nvGrpSpPr>
            <p:grpSpPr bwMode="auto">
              <a:xfrm>
                <a:off x="1622364" y="3717963"/>
                <a:ext cx="1138366" cy="577562"/>
                <a:chOff x="720" y="1490"/>
                <a:chExt cx="1363" cy="1800"/>
              </a:xfrm>
            </p:grpSpPr>
            <p:sp>
              <p:nvSpPr>
                <p:cNvPr id="153" name="AutoShape 48"/>
                <p:cNvSpPr>
                  <a:spLocks noChangeArrowheads="1"/>
                </p:cNvSpPr>
                <p:nvPr/>
              </p:nvSpPr>
              <p:spPr bwMode="gray">
                <a:xfrm>
                  <a:off x="720" y="1490"/>
                  <a:ext cx="1363" cy="1800"/>
                </a:xfrm>
                <a:prstGeom prst="roundRect">
                  <a:avLst>
                    <a:gd name="adj" fmla="val 17509"/>
                  </a:avLst>
                </a:prstGeom>
                <a:gradFill rotWithShape="1">
                  <a:gsLst>
                    <a:gs pos="0">
                      <a:srgbClr val="4E91D4"/>
                    </a:gs>
                    <a:gs pos="100000">
                      <a:srgbClr val="3477A4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4" name="AutoShape 49"/>
                <p:cNvSpPr>
                  <a:spLocks noChangeArrowheads="1"/>
                </p:cNvSpPr>
                <p:nvPr/>
              </p:nvSpPr>
              <p:spPr bwMode="gray">
                <a:xfrm>
                  <a:off x="730" y="1495"/>
                  <a:ext cx="1344" cy="17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CA1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5" name="AutoShape 50"/>
                <p:cNvSpPr>
                  <a:spLocks noChangeArrowheads="1"/>
                </p:cNvSpPr>
                <p:nvPr/>
              </p:nvSpPr>
              <p:spPr bwMode="gray">
                <a:xfrm>
                  <a:off x="733" y="2795"/>
                  <a:ext cx="1342" cy="44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alpha val="0"/>
                      </a:srgbClr>
                    </a:gs>
                    <a:gs pos="100000">
                      <a:srgbClr val="3CA1E6">
                        <a:gamma/>
                        <a:tint val="51373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56" name="AutoShape 51"/>
                <p:cNvSpPr>
                  <a:spLocks noChangeArrowheads="1"/>
                </p:cNvSpPr>
                <p:nvPr/>
              </p:nvSpPr>
              <p:spPr bwMode="gray">
                <a:xfrm>
                  <a:off x="733" y="1509"/>
                  <a:ext cx="1342" cy="44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gamma/>
                        <a:tint val="33333"/>
                        <a:invGamma/>
                      </a:srgbClr>
                    </a:gs>
                    <a:gs pos="100000">
                      <a:srgbClr val="3CA1E6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52" name="圆角矩形 151"/>
              <p:cNvSpPr/>
              <p:nvPr/>
            </p:nvSpPr>
            <p:spPr>
              <a:xfrm>
                <a:off x="1656242" y="3744873"/>
                <a:ext cx="1104488" cy="55065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4" name="圆角矩形 113"/>
            <p:cNvSpPr/>
            <p:nvPr/>
          </p:nvSpPr>
          <p:spPr>
            <a:xfrm>
              <a:off x="7954286" y="1614984"/>
              <a:ext cx="1315436" cy="3884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僵尸状态（移动，站立，攻击）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6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3" grpId="0"/>
      <p:bldP spid="10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3431704" y="926722"/>
            <a:ext cx="6161287" cy="5472608"/>
          </a:xfrm>
          <a:prstGeom prst="roundRect">
            <a:avLst>
              <a:gd name="adj" fmla="val 4131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创建构造方法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Zombie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//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1200;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210;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宽度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(width)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180;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(height)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180;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僵尸状态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(state)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MOVE;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当前显示图片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(frame)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zombieM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[0];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动画帧序号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(index)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0;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98471" y="128826"/>
            <a:ext cx="4185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创建僵尸构造方法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7536160" y="3104964"/>
            <a:ext cx="2520280" cy="1116124"/>
          </a:xfrm>
          <a:prstGeom prst="wedgeRoundRectCallout">
            <a:avLst>
              <a:gd name="adj1" fmla="val -37108"/>
              <a:gd name="adj2" fmla="val 7953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僵尸有三种状态（移动，站立，攻击），默认状态设置为移动（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MOVE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1199456" y="4725144"/>
            <a:ext cx="2520280" cy="864096"/>
          </a:xfrm>
          <a:prstGeom prst="wedgeRoundRectCallout">
            <a:avLst>
              <a:gd name="adj1" fmla="val 71187"/>
              <a:gd name="adj2" fmla="val -378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当前显示图片初始设置为移动僵尸的第一张图片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8564576" y="5373216"/>
            <a:ext cx="2139936" cy="648072"/>
          </a:xfrm>
          <a:prstGeom prst="wedgeRoundRectCallout">
            <a:avLst>
              <a:gd name="adj1" fmla="val -67893"/>
              <a:gd name="adj2" fmla="val -2142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用于控制图片的切换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439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248539" y="128826"/>
            <a:ext cx="36856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僵尸对象的方法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83432" y="1777675"/>
            <a:ext cx="1081232" cy="40605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800" b="1" spc="300" dirty="0" smtClean="0">
                <a:ln/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2800" b="1" spc="300" dirty="0" smtClean="0">
              <a:ln/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74545" y="2454146"/>
            <a:ext cx="2217174" cy="1118870"/>
            <a:chOff x="7988275" y="2134105"/>
            <a:chExt cx="1352320" cy="1118870"/>
          </a:xfrm>
        </p:grpSpPr>
        <p:grpSp>
          <p:nvGrpSpPr>
            <p:cNvPr id="9" name="Group 158"/>
            <p:cNvGrpSpPr>
              <a:grpSpLocks/>
            </p:cNvGrpSpPr>
            <p:nvPr/>
          </p:nvGrpSpPr>
          <p:grpSpPr bwMode="auto">
            <a:xfrm>
              <a:off x="7992095" y="2134105"/>
              <a:ext cx="1348500" cy="524108"/>
              <a:chOff x="2208" y="1490"/>
              <a:chExt cx="1363" cy="1800"/>
            </a:xfrm>
          </p:grpSpPr>
          <p:sp>
            <p:nvSpPr>
              <p:cNvPr id="47" name="AutoShape 159"/>
              <p:cNvSpPr>
                <a:spLocks noChangeArrowheads="1"/>
              </p:cNvSpPr>
              <p:nvPr/>
            </p:nvSpPr>
            <p:spPr bwMode="gray">
              <a:xfrm>
                <a:off x="2208" y="1490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34B034"/>
                  </a:gs>
                  <a:gs pos="100000">
                    <a:srgbClr val="3F8B4A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" name="AutoShape 160"/>
              <p:cNvSpPr>
                <a:spLocks noChangeArrowheads="1"/>
              </p:cNvSpPr>
              <p:nvPr/>
            </p:nvSpPr>
            <p:spPr bwMode="gray">
              <a:xfrm>
                <a:off x="2217" y="1495"/>
                <a:ext cx="1347" cy="1766"/>
              </a:xfrm>
              <a:prstGeom prst="roundRect">
                <a:avLst>
                  <a:gd name="adj" fmla="val 16667"/>
                </a:avLst>
              </a:prstGeom>
              <a:solidFill>
                <a:srgbClr val="73E77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AutoShape 161"/>
              <p:cNvSpPr>
                <a:spLocks noChangeArrowheads="1"/>
              </p:cNvSpPr>
              <p:nvPr/>
            </p:nvSpPr>
            <p:spPr bwMode="gray">
              <a:xfrm>
                <a:off x="2220" y="2795"/>
                <a:ext cx="1343" cy="44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/>
                  </a:gs>
                  <a:gs pos="100000">
                    <a:srgbClr val="73E77E">
                      <a:gamma/>
                      <a:tint val="54510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AutoShape 162"/>
              <p:cNvSpPr>
                <a:spLocks noChangeArrowheads="1"/>
              </p:cNvSpPr>
              <p:nvPr/>
            </p:nvSpPr>
            <p:spPr bwMode="gray">
              <a:xfrm>
                <a:off x="2220" y="1509"/>
                <a:ext cx="1343" cy="4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>
                      <a:gamma/>
                      <a:tint val="33333"/>
                      <a:invGamma/>
                    </a:srgbClr>
                  </a:gs>
                  <a:gs pos="100000">
                    <a:srgbClr val="73E77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Text Box 169"/>
              <p:cNvSpPr txBox="1">
                <a:spLocks noChangeArrowheads="1"/>
              </p:cNvSpPr>
              <p:nvPr/>
            </p:nvSpPr>
            <p:spPr bwMode="gray">
              <a:xfrm>
                <a:off x="2256" y="1776"/>
                <a:ext cx="1296" cy="1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altLang="zh-CN" dirty="0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" name="Group 172"/>
            <p:cNvGrpSpPr>
              <a:grpSpLocks/>
            </p:cNvGrpSpPr>
            <p:nvPr/>
          </p:nvGrpSpPr>
          <p:grpSpPr bwMode="auto">
            <a:xfrm>
              <a:off x="7988275" y="2729908"/>
              <a:ext cx="1349802" cy="523067"/>
              <a:chOff x="3696" y="1490"/>
              <a:chExt cx="1363" cy="1800"/>
            </a:xfrm>
          </p:grpSpPr>
          <p:sp>
            <p:nvSpPr>
              <p:cNvPr id="43" name="AutoShape 173"/>
              <p:cNvSpPr>
                <a:spLocks noChangeArrowheads="1"/>
              </p:cNvSpPr>
              <p:nvPr/>
            </p:nvSpPr>
            <p:spPr bwMode="gray">
              <a:xfrm>
                <a:off x="3696" y="1490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B59F43"/>
                  </a:gs>
                  <a:gs pos="100000">
                    <a:srgbClr val="8F8849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4" name="AutoShape 174"/>
              <p:cNvSpPr>
                <a:spLocks noChangeArrowheads="1"/>
              </p:cNvSpPr>
              <p:nvPr/>
            </p:nvSpPr>
            <p:spPr bwMode="gray">
              <a:xfrm>
                <a:off x="3706" y="1495"/>
                <a:ext cx="1343" cy="1766"/>
              </a:xfrm>
              <a:prstGeom prst="roundRect">
                <a:avLst>
                  <a:gd name="adj" fmla="val 16667"/>
                </a:avLst>
              </a:prstGeom>
              <a:solidFill>
                <a:srgbClr val="E9E0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" name="AutoShape 175"/>
              <p:cNvSpPr>
                <a:spLocks noChangeArrowheads="1"/>
              </p:cNvSpPr>
              <p:nvPr/>
            </p:nvSpPr>
            <p:spPr bwMode="gray">
              <a:xfrm>
                <a:off x="3713" y="2804"/>
                <a:ext cx="1333" cy="42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E065"/>
                  </a:gs>
                  <a:gs pos="100000">
                    <a:srgbClr val="E9E065">
                      <a:gamma/>
                      <a:tint val="57647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AutoShape 176"/>
              <p:cNvSpPr>
                <a:spLocks noChangeArrowheads="1"/>
              </p:cNvSpPr>
              <p:nvPr/>
            </p:nvSpPr>
            <p:spPr bwMode="gray">
              <a:xfrm>
                <a:off x="3713" y="1518"/>
                <a:ext cx="1333" cy="42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E065">
                      <a:gamma/>
                      <a:tint val="33333"/>
                      <a:invGamma/>
                    </a:srgbClr>
                  </a:gs>
                  <a:gs pos="100000">
                    <a:srgbClr val="E9E06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6" name="圆角矩形 15"/>
            <p:cNvSpPr/>
            <p:nvPr/>
          </p:nvSpPr>
          <p:spPr>
            <a:xfrm>
              <a:off x="8000010" y="2222459"/>
              <a:ext cx="1315436" cy="3884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画僵尸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8007173" y="2815506"/>
              <a:ext cx="1315436" cy="3884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僵尸移动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9" name="图片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48" y="1556792"/>
            <a:ext cx="7732678" cy="4320480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278" y="1556792"/>
            <a:ext cx="7957348" cy="30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0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2567608" y="1412776"/>
            <a:ext cx="6696744" cy="4104456"/>
          </a:xfrm>
          <a:prstGeom prst="roundRect">
            <a:avLst>
              <a:gd name="adj" fmla="val 6953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Zombie()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……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方法，实现在画布上画出僵尸</a:t>
            </a: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//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move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方法，实现僵尸的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93930" y="128826"/>
            <a:ext cx="6686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给僵尸添加画图片和移动方法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8544272" y="3789040"/>
            <a:ext cx="2520280" cy="1008112"/>
          </a:xfrm>
          <a:prstGeom prst="wedgeRoundRectCallout">
            <a:avLst>
              <a:gd name="adj1" fmla="val -74490"/>
              <a:gd name="adj2" fmla="val -3093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僵尸从右向左移动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坐标在减小哦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09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2435355" y="1124744"/>
            <a:ext cx="7245370" cy="4176464"/>
          </a:xfrm>
          <a:prstGeom prst="roundRect">
            <a:avLst>
              <a:gd name="adj" fmla="val 6953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//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创建僵尸对象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(z1)</a:t>
            </a:r>
          </a:p>
          <a:p>
            <a:pPr>
              <a:lnSpc>
                <a:spcPct val="150000"/>
              </a:lnSpc>
            </a:pPr>
            <a:endParaRPr lang="en-US" altLang="zh-CN" sz="20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定时器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(function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画背景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bg,0,0);</a:t>
            </a:r>
            <a:endParaRPr lang="en-US" altLang="zh-CN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//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画坚果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2(nut2,400,250)</a:t>
            </a:r>
            <a:r>
              <a: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//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僵尸对象调用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//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僵尸对象调用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move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}, 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时间间隔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94141" y="188640"/>
            <a:ext cx="7186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创建僵尸对象，画出僵尸并移动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700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71664" y="190381"/>
            <a:ext cx="5472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仔细观察下图的僵尸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836712"/>
            <a:ext cx="9913437" cy="55389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836712"/>
            <a:ext cx="10201469" cy="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7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494689" y="188640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了什么？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67608" y="1462366"/>
            <a:ext cx="6856436" cy="1128683"/>
            <a:chOff x="767408" y="2204864"/>
            <a:chExt cx="2170112" cy="1269768"/>
          </a:xfrm>
        </p:grpSpPr>
        <p:grpSp>
          <p:nvGrpSpPr>
            <p:cNvPr id="9" name="Group 10"/>
            <p:cNvGrpSpPr>
              <a:grpSpLocks/>
            </p:cNvGrpSpPr>
            <p:nvPr/>
          </p:nvGrpSpPr>
          <p:grpSpPr bwMode="auto">
            <a:xfrm>
              <a:off x="772737" y="2204864"/>
              <a:ext cx="2154478" cy="1080120"/>
              <a:chOff x="744" y="1392"/>
              <a:chExt cx="3988" cy="480"/>
            </a:xfrm>
          </p:grpSpPr>
          <p:sp>
            <p:nvSpPr>
              <p:cNvPr id="19" name="AutoShape 11"/>
              <p:cNvSpPr>
                <a:spLocks noChangeArrowheads="1"/>
              </p:cNvSpPr>
              <p:nvPr/>
            </p:nvSpPr>
            <p:spPr bwMode="gray">
              <a:xfrm>
                <a:off x="744" y="175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alpha val="0"/>
                    </a:srgbClr>
                  </a:gs>
                  <a:gs pos="100000">
                    <a:srgbClr val="6ECC4C">
                      <a:gamma/>
                      <a:tint val="0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AutoShape 12"/>
              <p:cNvSpPr>
                <a:spLocks noChangeArrowheads="1"/>
              </p:cNvSpPr>
              <p:nvPr/>
            </p:nvSpPr>
            <p:spPr bwMode="gray">
              <a:xfrm>
                <a:off x="744" y="1392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gamma/>
                      <a:tint val="0"/>
                      <a:invGamma/>
                    </a:srgbClr>
                  </a:gs>
                  <a:gs pos="100000">
                    <a:srgbClr val="6ECC4C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767408" y="2247519"/>
              <a:ext cx="2170112" cy="1227113"/>
              <a:chOff x="767408" y="980728"/>
              <a:chExt cx="2170112" cy="1227113"/>
            </a:xfrm>
          </p:grpSpPr>
          <p:grpSp>
            <p:nvGrpSpPr>
              <p:cNvPr id="11" name="Group 3"/>
              <p:cNvGrpSpPr>
                <a:grpSpLocks/>
              </p:cNvGrpSpPr>
              <p:nvPr/>
            </p:nvGrpSpPr>
            <p:grpSpPr bwMode="auto">
              <a:xfrm>
                <a:off x="767408" y="980728"/>
                <a:ext cx="2170112" cy="1227113"/>
                <a:chOff x="720" y="1490"/>
                <a:chExt cx="1367" cy="2348"/>
              </a:xfrm>
            </p:grpSpPr>
            <p:sp>
              <p:nvSpPr>
                <p:cNvPr id="13" name="AutoShape 4"/>
                <p:cNvSpPr>
                  <a:spLocks noChangeArrowheads="1"/>
                </p:cNvSpPr>
                <p:nvPr/>
              </p:nvSpPr>
              <p:spPr bwMode="gray">
                <a:xfrm>
                  <a:off x="720" y="1490"/>
                  <a:ext cx="1363" cy="1800"/>
                </a:xfrm>
                <a:prstGeom prst="roundRect">
                  <a:avLst>
                    <a:gd name="adj" fmla="val 17509"/>
                  </a:avLst>
                </a:prstGeom>
                <a:gradFill rotWithShape="1">
                  <a:gsLst>
                    <a:gs pos="0">
                      <a:srgbClr val="4E91D4"/>
                    </a:gs>
                    <a:gs pos="100000">
                      <a:srgbClr val="3477A4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14" name="AutoShape 5"/>
                <p:cNvSpPr>
                  <a:spLocks noChangeArrowheads="1"/>
                </p:cNvSpPr>
                <p:nvPr/>
              </p:nvSpPr>
              <p:spPr bwMode="gray">
                <a:xfrm>
                  <a:off x="741" y="1495"/>
                  <a:ext cx="1322" cy="17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CA1E6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15" name="AutoShape 6"/>
                <p:cNvSpPr>
                  <a:spLocks noChangeArrowheads="1"/>
                </p:cNvSpPr>
                <p:nvPr/>
              </p:nvSpPr>
              <p:spPr bwMode="gray">
                <a:xfrm>
                  <a:off x="752" y="2795"/>
                  <a:ext cx="1304" cy="44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alpha val="0"/>
                      </a:srgbClr>
                    </a:gs>
                    <a:gs pos="100000">
                      <a:srgbClr val="3CA1E6">
                        <a:gamma/>
                        <a:tint val="51373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16" name="AutoShape 7"/>
                <p:cNvSpPr>
                  <a:spLocks noChangeArrowheads="1"/>
                </p:cNvSpPr>
                <p:nvPr/>
              </p:nvSpPr>
              <p:spPr bwMode="gray">
                <a:xfrm>
                  <a:off x="752" y="1509"/>
                  <a:ext cx="1304" cy="44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gamma/>
                        <a:tint val="33333"/>
                        <a:invGamma/>
                      </a:srgbClr>
                    </a:gs>
                    <a:gs pos="100000">
                      <a:srgbClr val="3CA1E6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17" name="AutoShape 8"/>
                <p:cNvSpPr>
                  <a:spLocks noChangeArrowheads="1"/>
                </p:cNvSpPr>
                <p:nvPr/>
              </p:nvSpPr>
              <p:spPr bwMode="gray">
                <a:xfrm>
                  <a:off x="724" y="3290"/>
                  <a:ext cx="1363" cy="548"/>
                </a:xfrm>
                <a:prstGeom prst="roundRect">
                  <a:avLst>
                    <a:gd name="adj" fmla="val 40389"/>
                  </a:avLst>
                </a:prstGeom>
                <a:gradFill rotWithShape="1">
                  <a:gsLst>
                    <a:gs pos="0">
                      <a:srgbClr val="729EB4"/>
                    </a:gs>
                    <a:gs pos="100000">
                      <a:srgbClr val="EAEAEA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18" name="AutoShape 9"/>
                <p:cNvSpPr>
                  <a:spLocks noChangeArrowheads="1"/>
                </p:cNvSpPr>
                <p:nvPr/>
              </p:nvSpPr>
              <p:spPr bwMode="gray">
                <a:xfrm>
                  <a:off x="752" y="3305"/>
                  <a:ext cx="1304" cy="48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7DAFD4"/>
                    </a:gs>
                    <a:gs pos="100000">
                      <a:srgbClr val="EAEAEA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12" name="矩形 11"/>
              <p:cNvSpPr/>
              <p:nvPr/>
            </p:nvSpPr>
            <p:spPr>
              <a:xfrm>
                <a:off x="839415" y="1214337"/>
                <a:ext cx="2088232" cy="4501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僵尸共有三种状态（行走，攻击，游戏结束后的站立）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2577639" y="4186555"/>
            <a:ext cx="6856435" cy="1088121"/>
            <a:chOff x="3575720" y="2259288"/>
            <a:chExt cx="2166937" cy="1224136"/>
          </a:xfrm>
        </p:grpSpPr>
        <p:grpSp>
          <p:nvGrpSpPr>
            <p:cNvPr id="22" name="Group 18"/>
            <p:cNvGrpSpPr>
              <a:grpSpLocks/>
            </p:cNvGrpSpPr>
            <p:nvPr/>
          </p:nvGrpSpPr>
          <p:grpSpPr bwMode="auto">
            <a:xfrm>
              <a:off x="3575720" y="2259288"/>
              <a:ext cx="2166937" cy="1224136"/>
              <a:chOff x="2208" y="1490"/>
              <a:chExt cx="1365" cy="2348"/>
            </a:xfrm>
          </p:grpSpPr>
          <p:sp>
            <p:nvSpPr>
              <p:cNvPr id="24" name="AutoShape 19"/>
              <p:cNvSpPr>
                <a:spLocks noChangeArrowheads="1"/>
              </p:cNvSpPr>
              <p:nvPr/>
            </p:nvSpPr>
            <p:spPr bwMode="gray">
              <a:xfrm>
                <a:off x="2208" y="1490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34B034"/>
                  </a:gs>
                  <a:gs pos="100000">
                    <a:srgbClr val="3F8B4A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25" name="AutoShape 20"/>
              <p:cNvSpPr>
                <a:spLocks noChangeArrowheads="1"/>
              </p:cNvSpPr>
              <p:nvPr/>
            </p:nvSpPr>
            <p:spPr bwMode="gray">
              <a:xfrm>
                <a:off x="2229" y="1495"/>
                <a:ext cx="1322" cy="1766"/>
              </a:xfrm>
              <a:prstGeom prst="roundRect">
                <a:avLst>
                  <a:gd name="adj" fmla="val 16667"/>
                </a:avLst>
              </a:prstGeom>
              <a:solidFill>
                <a:srgbClr val="73E77E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26" name="AutoShape 21"/>
              <p:cNvSpPr>
                <a:spLocks noChangeArrowheads="1"/>
              </p:cNvSpPr>
              <p:nvPr/>
            </p:nvSpPr>
            <p:spPr bwMode="gray">
              <a:xfrm>
                <a:off x="2240" y="2795"/>
                <a:ext cx="1304" cy="44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/>
                  </a:gs>
                  <a:gs pos="100000">
                    <a:srgbClr val="73E77E">
                      <a:gamma/>
                      <a:tint val="54510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27" name="AutoShape 22"/>
              <p:cNvSpPr>
                <a:spLocks noChangeArrowheads="1"/>
              </p:cNvSpPr>
              <p:nvPr/>
            </p:nvSpPr>
            <p:spPr bwMode="gray">
              <a:xfrm>
                <a:off x="2240" y="1509"/>
                <a:ext cx="1304" cy="4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>
                      <a:gamma/>
                      <a:tint val="33333"/>
                      <a:invGamma/>
                    </a:srgbClr>
                  </a:gs>
                  <a:gs pos="100000">
                    <a:srgbClr val="73E77E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28" name="AutoShape 30"/>
              <p:cNvSpPr>
                <a:spLocks noChangeArrowheads="1"/>
              </p:cNvSpPr>
              <p:nvPr/>
            </p:nvSpPr>
            <p:spPr bwMode="gray">
              <a:xfrm>
                <a:off x="2210" y="3290"/>
                <a:ext cx="1363" cy="548"/>
              </a:xfrm>
              <a:prstGeom prst="roundRect">
                <a:avLst>
                  <a:gd name="adj" fmla="val 40389"/>
                </a:avLst>
              </a:prstGeom>
              <a:gradFill rotWithShape="1">
                <a:gsLst>
                  <a:gs pos="0">
                    <a:srgbClr val="58A4AE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29" name="AutoShape 31"/>
              <p:cNvSpPr>
                <a:spLocks noChangeArrowheads="1"/>
              </p:cNvSpPr>
              <p:nvPr/>
            </p:nvSpPr>
            <p:spPr bwMode="gray">
              <a:xfrm>
                <a:off x="2238" y="3305"/>
                <a:ext cx="1304" cy="48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2B2BB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3648087" y="2475255"/>
              <a:ext cx="1503749" cy="4501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实现动态的僵尸（需要不断切换图片）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567608" y="2832194"/>
            <a:ext cx="6822262" cy="1152128"/>
            <a:chOff x="9192344" y="2276872"/>
            <a:chExt cx="2170112" cy="1296144"/>
          </a:xfrm>
        </p:grpSpPr>
        <p:grpSp>
          <p:nvGrpSpPr>
            <p:cNvPr id="31" name="Group 10"/>
            <p:cNvGrpSpPr>
              <a:grpSpLocks/>
            </p:cNvGrpSpPr>
            <p:nvPr/>
          </p:nvGrpSpPr>
          <p:grpSpPr bwMode="auto">
            <a:xfrm>
              <a:off x="9199904" y="2492896"/>
              <a:ext cx="2154478" cy="1080120"/>
              <a:chOff x="744" y="1392"/>
              <a:chExt cx="3988" cy="480"/>
            </a:xfrm>
          </p:grpSpPr>
          <p:sp>
            <p:nvSpPr>
              <p:cNvPr id="39" name="AutoShape 11"/>
              <p:cNvSpPr>
                <a:spLocks noChangeArrowheads="1"/>
              </p:cNvSpPr>
              <p:nvPr/>
            </p:nvSpPr>
            <p:spPr bwMode="gray">
              <a:xfrm>
                <a:off x="744" y="175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alpha val="0"/>
                    </a:srgbClr>
                  </a:gs>
                  <a:gs pos="100000">
                    <a:srgbClr val="6ECC4C">
                      <a:gamma/>
                      <a:tint val="0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AutoShape 12"/>
              <p:cNvSpPr>
                <a:spLocks noChangeArrowheads="1"/>
              </p:cNvSpPr>
              <p:nvPr/>
            </p:nvSpPr>
            <p:spPr bwMode="gray">
              <a:xfrm>
                <a:off x="744" y="1392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gamma/>
                      <a:tint val="0"/>
                      <a:invGamma/>
                    </a:srgbClr>
                  </a:gs>
                  <a:gs pos="100000">
                    <a:srgbClr val="6ECC4C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2" name="AutoShape 33"/>
            <p:cNvSpPr>
              <a:spLocks noChangeArrowheads="1"/>
            </p:cNvSpPr>
            <p:nvPr/>
          </p:nvSpPr>
          <p:spPr bwMode="gray">
            <a:xfrm>
              <a:off x="9198694" y="2276872"/>
              <a:ext cx="2163762" cy="940717"/>
            </a:xfrm>
            <a:prstGeom prst="roundRect">
              <a:avLst>
                <a:gd name="adj" fmla="val 17509"/>
              </a:avLst>
            </a:prstGeom>
            <a:solidFill>
              <a:srgbClr val="CC33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33" name="AutoShape 34"/>
            <p:cNvSpPr>
              <a:spLocks noChangeArrowheads="1"/>
            </p:cNvSpPr>
            <p:nvPr/>
          </p:nvSpPr>
          <p:spPr bwMode="gray">
            <a:xfrm>
              <a:off x="9232031" y="2290028"/>
              <a:ext cx="2098675" cy="922948"/>
            </a:xfrm>
            <a:prstGeom prst="roundRect">
              <a:avLst>
                <a:gd name="adj" fmla="val 16667"/>
              </a:avLst>
            </a:prstGeom>
            <a:solidFill>
              <a:srgbClr val="FF66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34" name="AutoShape 35"/>
            <p:cNvSpPr>
              <a:spLocks noChangeArrowheads="1"/>
            </p:cNvSpPr>
            <p:nvPr/>
          </p:nvSpPr>
          <p:spPr bwMode="gray">
            <a:xfrm>
              <a:off x="9249494" y="2979365"/>
              <a:ext cx="2070100" cy="23361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6600"/>
                </a:gs>
                <a:gs pos="100000">
                  <a:srgbClr val="FFCCCC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35" name="AutoShape 36"/>
            <p:cNvSpPr>
              <a:spLocks noChangeArrowheads="1"/>
            </p:cNvSpPr>
            <p:nvPr/>
          </p:nvSpPr>
          <p:spPr bwMode="gray">
            <a:xfrm>
              <a:off x="9249494" y="2285664"/>
              <a:ext cx="2070100" cy="23308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6600"/>
                </a:gs>
                <a:gs pos="100000">
                  <a:srgbClr val="FFCCCC"/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36" name="AutoShape 45"/>
            <p:cNvSpPr>
              <a:spLocks noChangeArrowheads="1"/>
            </p:cNvSpPr>
            <p:nvPr/>
          </p:nvSpPr>
          <p:spPr bwMode="gray">
            <a:xfrm>
              <a:off x="9192344" y="3217589"/>
              <a:ext cx="2163762" cy="286396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rgbClr val="EAEAEA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37" name="AutoShape 46"/>
            <p:cNvSpPr>
              <a:spLocks noChangeArrowheads="1"/>
            </p:cNvSpPr>
            <p:nvPr/>
          </p:nvSpPr>
          <p:spPr bwMode="gray">
            <a:xfrm>
              <a:off x="9236794" y="3225428"/>
              <a:ext cx="2070100" cy="25451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EAEAEA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38" name="矩形 37"/>
            <p:cNvSpPr/>
            <p:nvPr/>
          </p:nvSpPr>
          <p:spPr>
            <a:xfrm>
              <a:off x="9247494" y="2509714"/>
              <a:ext cx="1839834" cy="4501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特定</a:t>
              </a:r>
              <a:r>
                <a:rPr lang="zh-CN" altLang="en-US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情况下切换僵尸的站立，行走以及攻击状态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3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2423592" y="1340768"/>
            <a:ext cx="6408712" cy="2403194"/>
          </a:xfrm>
          <a:prstGeom prst="roundRect">
            <a:avLst>
              <a:gd name="adj" fmla="val 6953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声明状态变量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移动状态：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MOVE</a:t>
            </a:r>
          </a:p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站立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状态：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STAND</a:t>
            </a:r>
          </a:p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状态：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ATTACK</a:t>
            </a:r>
          </a:p>
        </p:txBody>
      </p:sp>
      <p:sp>
        <p:nvSpPr>
          <p:cNvPr id="7" name="矩形 6"/>
          <p:cNvSpPr/>
          <p:nvPr/>
        </p:nvSpPr>
        <p:spPr>
          <a:xfrm>
            <a:off x="4259313" y="128826"/>
            <a:ext cx="36856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设置僵尸的状态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6136971" y="2204864"/>
            <a:ext cx="2128410" cy="1343889"/>
          </a:xfrm>
          <a:prstGeom prst="wedgeRoundRectCallout">
            <a:avLst>
              <a:gd name="adj1" fmla="val -90197"/>
              <a:gd name="adj2" fmla="val -13663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：移动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：站立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：攻击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894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2378587" y="1700808"/>
            <a:ext cx="7434826" cy="3456384"/>
          </a:xfrm>
          <a:prstGeom prst="roundRect">
            <a:avLst>
              <a:gd name="adj" fmla="val 6953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Zombie()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……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定义方法用于切换不同状态下的图片动画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定义方法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animation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function()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65760" y="116632"/>
            <a:ext cx="56861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给僵尸添加播放动画方法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3359696" y="3429000"/>
            <a:ext cx="3744416" cy="504056"/>
          </a:xfrm>
          <a:prstGeom prst="wedgeRoundRectCallout">
            <a:avLst>
              <a:gd name="adj1" fmla="val -30213"/>
              <a:gd name="adj2" fmla="val -1658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判断僵尸移动或者攻击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458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382050" y="300228"/>
            <a:ext cx="7186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什么情况下切换僵尸各状态图片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372691" y="1546079"/>
            <a:ext cx="6387605" cy="1128683"/>
            <a:chOff x="767408" y="2204864"/>
            <a:chExt cx="2170112" cy="1269768"/>
          </a:xfrm>
        </p:grpSpPr>
        <p:grpSp>
          <p:nvGrpSpPr>
            <p:cNvPr id="55" name="Group 10"/>
            <p:cNvGrpSpPr>
              <a:grpSpLocks/>
            </p:cNvGrpSpPr>
            <p:nvPr/>
          </p:nvGrpSpPr>
          <p:grpSpPr bwMode="auto">
            <a:xfrm>
              <a:off x="772737" y="2204864"/>
              <a:ext cx="2154478" cy="1080120"/>
              <a:chOff x="744" y="1392"/>
              <a:chExt cx="3988" cy="480"/>
            </a:xfrm>
          </p:grpSpPr>
          <p:sp>
            <p:nvSpPr>
              <p:cNvPr id="65" name="AutoShape 11"/>
              <p:cNvSpPr>
                <a:spLocks noChangeArrowheads="1"/>
              </p:cNvSpPr>
              <p:nvPr/>
            </p:nvSpPr>
            <p:spPr bwMode="gray">
              <a:xfrm>
                <a:off x="744" y="175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alpha val="0"/>
                    </a:srgbClr>
                  </a:gs>
                  <a:gs pos="100000">
                    <a:srgbClr val="6ECC4C">
                      <a:gamma/>
                      <a:tint val="0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AutoShape 12"/>
              <p:cNvSpPr>
                <a:spLocks noChangeArrowheads="1"/>
              </p:cNvSpPr>
              <p:nvPr/>
            </p:nvSpPr>
            <p:spPr bwMode="gray">
              <a:xfrm>
                <a:off x="744" y="1392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gamma/>
                      <a:tint val="0"/>
                      <a:invGamma/>
                    </a:srgbClr>
                  </a:gs>
                  <a:gs pos="100000">
                    <a:srgbClr val="6ECC4C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767408" y="2247519"/>
              <a:ext cx="2170112" cy="1227113"/>
              <a:chOff x="767408" y="980728"/>
              <a:chExt cx="2170112" cy="1227113"/>
            </a:xfrm>
          </p:grpSpPr>
          <p:grpSp>
            <p:nvGrpSpPr>
              <p:cNvPr id="57" name="Group 3"/>
              <p:cNvGrpSpPr>
                <a:grpSpLocks/>
              </p:cNvGrpSpPr>
              <p:nvPr/>
            </p:nvGrpSpPr>
            <p:grpSpPr bwMode="auto">
              <a:xfrm>
                <a:off x="767408" y="980728"/>
                <a:ext cx="2170112" cy="1227113"/>
                <a:chOff x="720" y="1490"/>
                <a:chExt cx="1367" cy="2348"/>
              </a:xfrm>
            </p:grpSpPr>
            <p:sp>
              <p:nvSpPr>
                <p:cNvPr id="59" name="AutoShape 4"/>
                <p:cNvSpPr>
                  <a:spLocks noChangeArrowheads="1"/>
                </p:cNvSpPr>
                <p:nvPr/>
              </p:nvSpPr>
              <p:spPr bwMode="gray">
                <a:xfrm>
                  <a:off x="720" y="1490"/>
                  <a:ext cx="1363" cy="1800"/>
                </a:xfrm>
                <a:prstGeom prst="roundRect">
                  <a:avLst>
                    <a:gd name="adj" fmla="val 17509"/>
                  </a:avLst>
                </a:prstGeom>
                <a:gradFill rotWithShape="1">
                  <a:gsLst>
                    <a:gs pos="0">
                      <a:srgbClr val="4E91D4"/>
                    </a:gs>
                    <a:gs pos="100000">
                      <a:srgbClr val="3477A4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60" name="AutoShape 5"/>
                <p:cNvSpPr>
                  <a:spLocks noChangeArrowheads="1"/>
                </p:cNvSpPr>
                <p:nvPr/>
              </p:nvSpPr>
              <p:spPr bwMode="gray">
                <a:xfrm>
                  <a:off x="741" y="1495"/>
                  <a:ext cx="1322" cy="17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CA1E6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61" name="AutoShape 6"/>
                <p:cNvSpPr>
                  <a:spLocks noChangeArrowheads="1"/>
                </p:cNvSpPr>
                <p:nvPr/>
              </p:nvSpPr>
              <p:spPr bwMode="gray">
                <a:xfrm>
                  <a:off x="752" y="2795"/>
                  <a:ext cx="1304" cy="44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alpha val="0"/>
                      </a:srgbClr>
                    </a:gs>
                    <a:gs pos="100000">
                      <a:srgbClr val="3CA1E6">
                        <a:gamma/>
                        <a:tint val="51373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62" name="AutoShape 7"/>
                <p:cNvSpPr>
                  <a:spLocks noChangeArrowheads="1"/>
                </p:cNvSpPr>
                <p:nvPr/>
              </p:nvSpPr>
              <p:spPr bwMode="gray">
                <a:xfrm>
                  <a:off x="752" y="1509"/>
                  <a:ext cx="1304" cy="44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gamma/>
                        <a:tint val="33333"/>
                        <a:invGamma/>
                      </a:srgbClr>
                    </a:gs>
                    <a:gs pos="100000">
                      <a:srgbClr val="3CA1E6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63" name="AutoShape 8"/>
                <p:cNvSpPr>
                  <a:spLocks noChangeArrowheads="1"/>
                </p:cNvSpPr>
                <p:nvPr/>
              </p:nvSpPr>
              <p:spPr bwMode="gray">
                <a:xfrm>
                  <a:off x="724" y="3290"/>
                  <a:ext cx="1363" cy="548"/>
                </a:xfrm>
                <a:prstGeom prst="roundRect">
                  <a:avLst>
                    <a:gd name="adj" fmla="val 40389"/>
                  </a:avLst>
                </a:prstGeom>
                <a:gradFill rotWithShape="1">
                  <a:gsLst>
                    <a:gs pos="0">
                      <a:srgbClr val="729EB4"/>
                    </a:gs>
                    <a:gs pos="100000">
                      <a:srgbClr val="EAEAEA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64" name="AutoShape 9"/>
                <p:cNvSpPr>
                  <a:spLocks noChangeArrowheads="1"/>
                </p:cNvSpPr>
                <p:nvPr/>
              </p:nvSpPr>
              <p:spPr bwMode="gray">
                <a:xfrm>
                  <a:off x="752" y="3305"/>
                  <a:ext cx="1304" cy="48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7DAFD4"/>
                    </a:gs>
                    <a:gs pos="100000">
                      <a:srgbClr val="EAEAEA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58" name="矩形 57"/>
              <p:cNvSpPr/>
              <p:nvPr/>
            </p:nvSpPr>
            <p:spPr>
              <a:xfrm>
                <a:off x="839416" y="1214337"/>
                <a:ext cx="2088232" cy="7963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如果僵尸的状态为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MOVE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，则移动僵尸图片不断切换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2372690" y="2867093"/>
            <a:ext cx="6387606" cy="1088121"/>
            <a:chOff x="3575720" y="2259288"/>
            <a:chExt cx="2166937" cy="1224136"/>
          </a:xfrm>
        </p:grpSpPr>
        <p:grpSp>
          <p:nvGrpSpPr>
            <p:cNvPr id="68" name="Group 18"/>
            <p:cNvGrpSpPr>
              <a:grpSpLocks/>
            </p:cNvGrpSpPr>
            <p:nvPr/>
          </p:nvGrpSpPr>
          <p:grpSpPr bwMode="auto">
            <a:xfrm>
              <a:off x="3575720" y="2259288"/>
              <a:ext cx="2166937" cy="1224136"/>
              <a:chOff x="2208" y="1490"/>
              <a:chExt cx="1365" cy="2348"/>
            </a:xfrm>
          </p:grpSpPr>
          <p:sp>
            <p:nvSpPr>
              <p:cNvPr id="70" name="AutoShape 19"/>
              <p:cNvSpPr>
                <a:spLocks noChangeArrowheads="1"/>
              </p:cNvSpPr>
              <p:nvPr/>
            </p:nvSpPr>
            <p:spPr bwMode="gray">
              <a:xfrm>
                <a:off x="2208" y="1490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34B034"/>
                  </a:gs>
                  <a:gs pos="100000">
                    <a:srgbClr val="3F8B4A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71" name="AutoShape 20"/>
              <p:cNvSpPr>
                <a:spLocks noChangeArrowheads="1"/>
              </p:cNvSpPr>
              <p:nvPr/>
            </p:nvSpPr>
            <p:spPr bwMode="gray">
              <a:xfrm>
                <a:off x="2229" y="1495"/>
                <a:ext cx="1322" cy="1766"/>
              </a:xfrm>
              <a:prstGeom prst="roundRect">
                <a:avLst>
                  <a:gd name="adj" fmla="val 16667"/>
                </a:avLst>
              </a:prstGeom>
              <a:solidFill>
                <a:srgbClr val="73E77E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72" name="AutoShape 21"/>
              <p:cNvSpPr>
                <a:spLocks noChangeArrowheads="1"/>
              </p:cNvSpPr>
              <p:nvPr/>
            </p:nvSpPr>
            <p:spPr bwMode="gray">
              <a:xfrm>
                <a:off x="2240" y="2795"/>
                <a:ext cx="1304" cy="44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/>
                  </a:gs>
                  <a:gs pos="100000">
                    <a:srgbClr val="73E77E">
                      <a:gamma/>
                      <a:tint val="54510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73" name="AutoShape 22"/>
              <p:cNvSpPr>
                <a:spLocks noChangeArrowheads="1"/>
              </p:cNvSpPr>
              <p:nvPr/>
            </p:nvSpPr>
            <p:spPr bwMode="gray">
              <a:xfrm>
                <a:off x="2240" y="1509"/>
                <a:ext cx="1304" cy="4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>
                      <a:gamma/>
                      <a:tint val="33333"/>
                      <a:invGamma/>
                    </a:srgbClr>
                  </a:gs>
                  <a:gs pos="100000">
                    <a:srgbClr val="73E77E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74" name="AutoShape 30"/>
              <p:cNvSpPr>
                <a:spLocks noChangeArrowheads="1"/>
              </p:cNvSpPr>
              <p:nvPr/>
            </p:nvSpPr>
            <p:spPr bwMode="gray">
              <a:xfrm>
                <a:off x="2210" y="3290"/>
                <a:ext cx="1363" cy="548"/>
              </a:xfrm>
              <a:prstGeom prst="roundRect">
                <a:avLst>
                  <a:gd name="adj" fmla="val 40389"/>
                </a:avLst>
              </a:prstGeom>
              <a:gradFill rotWithShape="1">
                <a:gsLst>
                  <a:gs pos="0">
                    <a:srgbClr val="58A4AE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75" name="AutoShape 31"/>
              <p:cNvSpPr>
                <a:spLocks noChangeArrowheads="1"/>
              </p:cNvSpPr>
              <p:nvPr/>
            </p:nvSpPr>
            <p:spPr bwMode="gray">
              <a:xfrm>
                <a:off x="2238" y="3305"/>
                <a:ext cx="1304" cy="48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2B2BB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3623345" y="2492422"/>
              <a:ext cx="2017258" cy="4501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如果状态为</a:t>
              </a:r>
              <a:r>
                <a:rPr lang="en-US" altLang="zh-CN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ATTACK</a:t>
              </a:r>
              <a:r>
                <a:rPr lang="zh-CN" altLang="en-US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，则攻击僵尸图片不断切换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368222" y="4221088"/>
            <a:ext cx="6392074" cy="1152128"/>
            <a:chOff x="9192344" y="2276872"/>
            <a:chExt cx="2170112" cy="1296144"/>
          </a:xfrm>
        </p:grpSpPr>
        <p:grpSp>
          <p:nvGrpSpPr>
            <p:cNvPr id="77" name="Group 10"/>
            <p:cNvGrpSpPr>
              <a:grpSpLocks/>
            </p:cNvGrpSpPr>
            <p:nvPr/>
          </p:nvGrpSpPr>
          <p:grpSpPr bwMode="auto">
            <a:xfrm>
              <a:off x="9199904" y="2492896"/>
              <a:ext cx="2154478" cy="1080120"/>
              <a:chOff x="744" y="1392"/>
              <a:chExt cx="3988" cy="480"/>
            </a:xfrm>
          </p:grpSpPr>
          <p:sp>
            <p:nvSpPr>
              <p:cNvPr id="85" name="AutoShape 11"/>
              <p:cNvSpPr>
                <a:spLocks noChangeArrowheads="1"/>
              </p:cNvSpPr>
              <p:nvPr/>
            </p:nvSpPr>
            <p:spPr bwMode="gray">
              <a:xfrm>
                <a:off x="744" y="175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alpha val="0"/>
                    </a:srgbClr>
                  </a:gs>
                  <a:gs pos="100000">
                    <a:srgbClr val="6ECC4C">
                      <a:gamma/>
                      <a:tint val="0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AutoShape 12"/>
              <p:cNvSpPr>
                <a:spLocks noChangeArrowheads="1"/>
              </p:cNvSpPr>
              <p:nvPr/>
            </p:nvSpPr>
            <p:spPr bwMode="gray">
              <a:xfrm>
                <a:off x="744" y="1392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gamma/>
                      <a:tint val="0"/>
                      <a:invGamma/>
                    </a:srgbClr>
                  </a:gs>
                  <a:gs pos="100000">
                    <a:srgbClr val="6ECC4C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8" name="AutoShape 33"/>
            <p:cNvSpPr>
              <a:spLocks noChangeArrowheads="1"/>
            </p:cNvSpPr>
            <p:nvPr/>
          </p:nvSpPr>
          <p:spPr bwMode="gray">
            <a:xfrm>
              <a:off x="9198694" y="2276872"/>
              <a:ext cx="2163762" cy="940717"/>
            </a:xfrm>
            <a:prstGeom prst="roundRect">
              <a:avLst>
                <a:gd name="adj" fmla="val 17509"/>
              </a:avLst>
            </a:prstGeom>
            <a:solidFill>
              <a:srgbClr val="CC33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79" name="AutoShape 34"/>
            <p:cNvSpPr>
              <a:spLocks noChangeArrowheads="1"/>
            </p:cNvSpPr>
            <p:nvPr/>
          </p:nvSpPr>
          <p:spPr bwMode="gray">
            <a:xfrm>
              <a:off x="9232031" y="2290028"/>
              <a:ext cx="2098675" cy="922948"/>
            </a:xfrm>
            <a:prstGeom prst="roundRect">
              <a:avLst>
                <a:gd name="adj" fmla="val 16667"/>
              </a:avLst>
            </a:prstGeom>
            <a:solidFill>
              <a:srgbClr val="FF66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80" name="AutoShape 35"/>
            <p:cNvSpPr>
              <a:spLocks noChangeArrowheads="1"/>
            </p:cNvSpPr>
            <p:nvPr/>
          </p:nvSpPr>
          <p:spPr bwMode="gray">
            <a:xfrm>
              <a:off x="9249494" y="2979365"/>
              <a:ext cx="2070100" cy="23361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6600"/>
                </a:gs>
                <a:gs pos="100000">
                  <a:srgbClr val="FFCCCC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81" name="AutoShape 36"/>
            <p:cNvSpPr>
              <a:spLocks noChangeArrowheads="1"/>
            </p:cNvSpPr>
            <p:nvPr/>
          </p:nvSpPr>
          <p:spPr bwMode="gray">
            <a:xfrm>
              <a:off x="9249494" y="2285664"/>
              <a:ext cx="2070100" cy="23308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6600"/>
                </a:gs>
                <a:gs pos="100000">
                  <a:srgbClr val="FFCCCC"/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82" name="AutoShape 45"/>
            <p:cNvSpPr>
              <a:spLocks noChangeArrowheads="1"/>
            </p:cNvSpPr>
            <p:nvPr/>
          </p:nvSpPr>
          <p:spPr bwMode="gray">
            <a:xfrm>
              <a:off x="9192344" y="3217589"/>
              <a:ext cx="2163762" cy="286396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rgbClr val="EAEAEA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83" name="AutoShape 46"/>
            <p:cNvSpPr>
              <a:spLocks noChangeArrowheads="1"/>
            </p:cNvSpPr>
            <p:nvPr/>
          </p:nvSpPr>
          <p:spPr bwMode="gray">
            <a:xfrm>
              <a:off x="9236794" y="3225428"/>
              <a:ext cx="2070100" cy="25451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EAEAEA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84" name="矩形 83"/>
            <p:cNvSpPr/>
            <p:nvPr/>
          </p:nvSpPr>
          <p:spPr>
            <a:xfrm>
              <a:off x="9244932" y="2539769"/>
              <a:ext cx="1927454" cy="4501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如果状态为</a:t>
              </a:r>
              <a:r>
                <a:rPr lang="en-US" altLang="zh-CN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STAND</a:t>
              </a:r>
              <a:r>
                <a:rPr lang="zh-CN" altLang="en-US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，则站立僵尸图片不断切换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98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33544" y="53250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项目演示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836712"/>
            <a:ext cx="9913437" cy="55389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836712"/>
            <a:ext cx="10201469" cy="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5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404094" y="1340768"/>
            <a:ext cx="7716242" cy="3852902"/>
          </a:xfrm>
          <a:prstGeom prst="roundRect">
            <a:avLst>
              <a:gd name="adj" fmla="val 6953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this.animation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function() {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如果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当前状态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MOVE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重新给当前显示图片赋值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zombieM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this.index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% 13]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//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move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方法；</a:t>
            </a:r>
            <a:endParaRPr lang="en-US" altLang="zh-CN" sz="20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}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//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动画帧序号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在自身的基础上增加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99621" y="128826"/>
            <a:ext cx="36856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僵尸移动状态时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6672064" y="3265112"/>
            <a:ext cx="4397065" cy="1293307"/>
          </a:xfrm>
          <a:prstGeom prst="wedgeRoundRectCallout">
            <a:avLst>
              <a:gd name="adj1" fmla="val -34823"/>
              <a:gd name="adj2" fmla="val -71281"/>
              <a:gd name="adj3" fmla="val 16667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数组共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个元素，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初始值为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进行取余数，余数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0~12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即为数组下标，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每增加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，僵尸切换动作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3647728" y="4712418"/>
            <a:ext cx="2077217" cy="504056"/>
          </a:xfrm>
          <a:prstGeom prst="wedgeRoundRectCallout">
            <a:avLst>
              <a:gd name="adj1" fmla="val -27108"/>
              <a:gd name="adj2" fmla="val -124153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每次增加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375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223762" y="836712"/>
            <a:ext cx="8760669" cy="4356958"/>
          </a:xfrm>
          <a:prstGeom prst="roundRect">
            <a:avLst>
              <a:gd name="adj" fmla="val 6953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this.animation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function() {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如果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当前状态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MOVE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……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} 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再次判断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当前状态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STAND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//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重新给当前显示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图片（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）赋值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zombieS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this.index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% 6]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}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index++;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35760" y="45809"/>
            <a:ext cx="36856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僵尸站立状态时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6816080" y="1836719"/>
            <a:ext cx="3744416" cy="1158225"/>
          </a:xfrm>
          <a:prstGeom prst="wedgeRoundRectCallout">
            <a:avLst>
              <a:gd name="adj1" fmla="val -70743"/>
              <a:gd name="adj2" fmla="val 63696"/>
              <a:gd name="adj3" fmla="val 16667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张站立图片，用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进行取余数，余数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0~5,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即为数组下标，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每增加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，僵尸切换动作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云形标注 8"/>
          <p:cNvSpPr/>
          <p:nvPr/>
        </p:nvSpPr>
        <p:spPr>
          <a:xfrm>
            <a:off x="8688288" y="4437112"/>
            <a:ext cx="3032164" cy="2046605"/>
          </a:xfrm>
          <a:prstGeom prst="cloudCallout">
            <a:avLst>
              <a:gd name="adj1" fmla="val -35542"/>
              <a:gd name="adj2" fmla="val -604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多次判断可以使用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if-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selse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if -…-else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32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" grpId="0" animBg="1"/>
      <p:bldP spid="9" grpId="1" animBg="1"/>
      <p:bldP spid="9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236413" y="1124744"/>
            <a:ext cx="7912838" cy="4968552"/>
          </a:xfrm>
          <a:prstGeom prst="roundRect">
            <a:avLst>
              <a:gd name="adj" fmla="val 5559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this.animation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function() {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如果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当前状态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MOVE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……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} 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再次判断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当前状态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STAND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……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}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再次判断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ATTACK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重新给当前显示图片赋值为</a:t>
            </a:r>
            <a:r>
              <a:rPr lang="en-US" altLang="zh-CN" sz="20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zombieA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this.index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% 11]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index++;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99620" y="128826"/>
            <a:ext cx="36856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僵尸攻击状态时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7133027" y="2780928"/>
            <a:ext cx="4032448" cy="1193834"/>
          </a:xfrm>
          <a:prstGeom prst="wedgeRoundRectCallout">
            <a:avLst>
              <a:gd name="adj1" fmla="val -70743"/>
              <a:gd name="adj2" fmla="val 63696"/>
              <a:gd name="adj3" fmla="val 16667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僵尸攻击图片共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张，用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进行取余数，余数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0~10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，即为数组下标，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每增加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，僵尸切换动作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601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739516" y="1196752"/>
            <a:ext cx="8316924" cy="4824536"/>
          </a:xfrm>
          <a:prstGeom prst="roundRect">
            <a:avLst>
              <a:gd name="adj" fmla="val 6953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setInterval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(function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ctx.drawImage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bg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0, 0);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ctx.drawImage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(nut2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400, 250);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z1.paint();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},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70);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44754" y="188640"/>
            <a:ext cx="2685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行走的僵尸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91292" y="4417948"/>
            <a:ext cx="482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8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调用僵尸的</a:t>
            </a:r>
            <a:r>
              <a:rPr lang="en-US" altLang="zh-CN" sz="28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animation</a:t>
            </a:r>
            <a:r>
              <a:rPr lang="zh-CN" altLang="en-US" sz="28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28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2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00567" y="4278614"/>
            <a:ext cx="1939249" cy="662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z1.move();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473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468530" y="96380"/>
            <a:ext cx="31983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44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坚果被攻击</a:t>
            </a:r>
            <a:endParaRPr lang="zh-CN" altLang="en-US" sz="44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190625"/>
            <a:ext cx="10029825" cy="4476750"/>
          </a:xfrm>
          <a:prstGeom prst="rect">
            <a:avLst/>
          </a:prstGeom>
        </p:spPr>
      </p:pic>
      <p:sp>
        <p:nvSpPr>
          <p:cNvPr id="6" name="流程图: 过程 5"/>
          <p:cNvSpPr/>
          <p:nvPr/>
        </p:nvSpPr>
        <p:spPr>
          <a:xfrm>
            <a:off x="800789" y="1010625"/>
            <a:ext cx="10590422" cy="360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685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263072" y="96380"/>
            <a:ext cx="56092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44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创建坚果的构造方法</a:t>
            </a:r>
            <a:endParaRPr lang="zh-CN" altLang="en-US" sz="44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441894" y="1152423"/>
            <a:ext cx="1081232" cy="40605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800" b="1" spc="300" dirty="0" smtClean="0">
                <a:ln/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en-US" altLang="zh-CN" sz="2800" b="1" spc="300" dirty="0" smtClean="0">
              <a:ln/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441894" y="1729081"/>
            <a:ext cx="2925914" cy="3453325"/>
            <a:chOff x="7954286" y="1566602"/>
            <a:chExt cx="1389323" cy="3453325"/>
          </a:xfrm>
        </p:grpSpPr>
        <p:grpSp>
          <p:nvGrpSpPr>
            <p:cNvPr id="8" name="组合 7"/>
            <p:cNvGrpSpPr/>
            <p:nvPr/>
          </p:nvGrpSpPr>
          <p:grpSpPr>
            <a:xfrm>
              <a:off x="7987357" y="1566602"/>
              <a:ext cx="1350115" cy="528117"/>
              <a:chOff x="1622364" y="3717963"/>
              <a:chExt cx="1138366" cy="577562"/>
            </a:xfrm>
          </p:grpSpPr>
          <p:grpSp>
            <p:nvGrpSpPr>
              <p:cNvPr id="53" name="Group 47"/>
              <p:cNvGrpSpPr>
                <a:grpSpLocks/>
              </p:cNvGrpSpPr>
              <p:nvPr/>
            </p:nvGrpSpPr>
            <p:grpSpPr bwMode="auto">
              <a:xfrm>
                <a:off x="1622364" y="3717963"/>
                <a:ext cx="1138366" cy="577562"/>
                <a:chOff x="720" y="1490"/>
                <a:chExt cx="1363" cy="1800"/>
              </a:xfrm>
            </p:grpSpPr>
            <p:sp>
              <p:nvSpPr>
                <p:cNvPr id="55" name="AutoShape 48"/>
                <p:cNvSpPr>
                  <a:spLocks noChangeArrowheads="1"/>
                </p:cNvSpPr>
                <p:nvPr/>
              </p:nvSpPr>
              <p:spPr bwMode="gray">
                <a:xfrm>
                  <a:off x="720" y="1490"/>
                  <a:ext cx="1363" cy="1800"/>
                </a:xfrm>
                <a:prstGeom prst="roundRect">
                  <a:avLst>
                    <a:gd name="adj" fmla="val 17509"/>
                  </a:avLst>
                </a:prstGeom>
                <a:gradFill rotWithShape="1">
                  <a:gsLst>
                    <a:gs pos="0">
                      <a:srgbClr val="4E91D4"/>
                    </a:gs>
                    <a:gs pos="100000">
                      <a:srgbClr val="3477A4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" name="AutoShape 49"/>
                <p:cNvSpPr>
                  <a:spLocks noChangeArrowheads="1"/>
                </p:cNvSpPr>
                <p:nvPr/>
              </p:nvSpPr>
              <p:spPr bwMode="gray">
                <a:xfrm>
                  <a:off x="730" y="1495"/>
                  <a:ext cx="1344" cy="17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CA1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7" name="AutoShape 50"/>
                <p:cNvSpPr>
                  <a:spLocks noChangeArrowheads="1"/>
                </p:cNvSpPr>
                <p:nvPr/>
              </p:nvSpPr>
              <p:spPr bwMode="gray">
                <a:xfrm>
                  <a:off x="733" y="2795"/>
                  <a:ext cx="1342" cy="44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alpha val="0"/>
                      </a:srgbClr>
                    </a:gs>
                    <a:gs pos="100000">
                      <a:srgbClr val="3CA1E6">
                        <a:gamma/>
                        <a:tint val="51373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" name="AutoShape 51"/>
                <p:cNvSpPr>
                  <a:spLocks noChangeArrowheads="1"/>
                </p:cNvSpPr>
                <p:nvPr/>
              </p:nvSpPr>
              <p:spPr bwMode="gray">
                <a:xfrm>
                  <a:off x="733" y="1509"/>
                  <a:ext cx="1342" cy="44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gamma/>
                        <a:tint val="33333"/>
                        <a:invGamma/>
                      </a:srgbClr>
                    </a:gs>
                    <a:gs pos="100000">
                      <a:srgbClr val="3CA1E6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4" name="圆角矩形 53"/>
              <p:cNvSpPr/>
              <p:nvPr/>
            </p:nvSpPr>
            <p:spPr>
              <a:xfrm>
                <a:off x="1656242" y="3744873"/>
                <a:ext cx="1104488" cy="55065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Group 158"/>
            <p:cNvGrpSpPr>
              <a:grpSpLocks/>
            </p:cNvGrpSpPr>
            <p:nvPr/>
          </p:nvGrpSpPr>
          <p:grpSpPr bwMode="auto">
            <a:xfrm>
              <a:off x="7992095" y="2134105"/>
              <a:ext cx="1348500" cy="524108"/>
              <a:chOff x="2208" y="1490"/>
              <a:chExt cx="1363" cy="1800"/>
            </a:xfrm>
          </p:grpSpPr>
          <p:sp>
            <p:nvSpPr>
              <p:cNvPr id="48" name="AutoShape 159"/>
              <p:cNvSpPr>
                <a:spLocks noChangeArrowheads="1"/>
              </p:cNvSpPr>
              <p:nvPr/>
            </p:nvSpPr>
            <p:spPr bwMode="gray">
              <a:xfrm>
                <a:off x="2208" y="1490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34B034"/>
                  </a:gs>
                  <a:gs pos="100000">
                    <a:srgbClr val="3F8B4A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AutoShape 160"/>
              <p:cNvSpPr>
                <a:spLocks noChangeArrowheads="1"/>
              </p:cNvSpPr>
              <p:nvPr/>
            </p:nvSpPr>
            <p:spPr bwMode="gray">
              <a:xfrm>
                <a:off x="2217" y="1495"/>
                <a:ext cx="1347" cy="1766"/>
              </a:xfrm>
              <a:prstGeom prst="roundRect">
                <a:avLst>
                  <a:gd name="adj" fmla="val 16667"/>
                </a:avLst>
              </a:prstGeom>
              <a:solidFill>
                <a:srgbClr val="73E77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AutoShape 161"/>
              <p:cNvSpPr>
                <a:spLocks noChangeArrowheads="1"/>
              </p:cNvSpPr>
              <p:nvPr/>
            </p:nvSpPr>
            <p:spPr bwMode="gray">
              <a:xfrm>
                <a:off x="2220" y="2795"/>
                <a:ext cx="1343" cy="44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/>
                  </a:gs>
                  <a:gs pos="100000">
                    <a:srgbClr val="73E77E">
                      <a:gamma/>
                      <a:tint val="54510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AutoShape 162"/>
              <p:cNvSpPr>
                <a:spLocks noChangeArrowheads="1"/>
              </p:cNvSpPr>
              <p:nvPr/>
            </p:nvSpPr>
            <p:spPr bwMode="gray">
              <a:xfrm>
                <a:off x="2220" y="1509"/>
                <a:ext cx="1343" cy="4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>
                      <a:gamma/>
                      <a:tint val="33333"/>
                      <a:invGamma/>
                    </a:srgbClr>
                  </a:gs>
                  <a:gs pos="100000">
                    <a:srgbClr val="73E77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" name="Text Box 169"/>
              <p:cNvSpPr txBox="1">
                <a:spLocks noChangeArrowheads="1"/>
              </p:cNvSpPr>
              <p:nvPr/>
            </p:nvSpPr>
            <p:spPr bwMode="gray">
              <a:xfrm>
                <a:off x="2256" y="1776"/>
                <a:ext cx="1296" cy="1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altLang="zh-CN" dirty="0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" name="Group 172"/>
            <p:cNvGrpSpPr>
              <a:grpSpLocks/>
            </p:cNvGrpSpPr>
            <p:nvPr/>
          </p:nvGrpSpPr>
          <p:grpSpPr bwMode="auto">
            <a:xfrm>
              <a:off x="7988275" y="2729908"/>
              <a:ext cx="1349802" cy="523067"/>
              <a:chOff x="3696" y="1490"/>
              <a:chExt cx="1363" cy="1800"/>
            </a:xfrm>
          </p:grpSpPr>
          <p:sp>
            <p:nvSpPr>
              <p:cNvPr id="44" name="AutoShape 173"/>
              <p:cNvSpPr>
                <a:spLocks noChangeArrowheads="1"/>
              </p:cNvSpPr>
              <p:nvPr/>
            </p:nvSpPr>
            <p:spPr bwMode="gray">
              <a:xfrm>
                <a:off x="3696" y="1490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B59F43"/>
                  </a:gs>
                  <a:gs pos="100000">
                    <a:srgbClr val="8F8849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" name="AutoShape 174"/>
              <p:cNvSpPr>
                <a:spLocks noChangeArrowheads="1"/>
              </p:cNvSpPr>
              <p:nvPr/>
            </p:nvSpPr>
            <p:spPr bwMode="gray">
              <a:xfrm>
                <a:off x="3706" y="1495"/>
                <a:ext cx="1343" cy="1766"/>
              </a:xfrm>
              <a:prstGeom prst="roundRect">
                <a:avLst>
                  <a:gd name="adj" fmla="val 16667"/>
                </a:avLst>
              </a:prstGeom>
              <a:solidFill>
                <a:srgbClr val="E9E0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AutoShape 175"/>
              <p:cNvSpPr>
                <a:spLocks noChangeArrowheads="1"/>
              </p:cNvSpPr>
              <p:nvPr/>
            </p:nvSpPr>
            <p:spPr bwMode="gray">
              <a:xfrm>
                <a:off x="3713" y="2804"/>
                <a:ext cx="1333" cy="42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E065"/>
                  </a:gs>
                  <a:gs pos="100000">
                    <a:srgbClr val="E9E065">
                      <a:gamma/>
                      <a:tint val="57647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" name="AutoShape 176"/>
              <p:cNvSpPr>
                <a:spLocks noChangeArrowheads="1"/>
              </p:cNvSpPr>
              <p:nvPr/>
            </p:nvSpPr>
            <p:spPr bwMode="gray">
              <a:xfrm>
                <a:off x="3713" y="1518"/>
                <a:ext cx="1333" cy="42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E065">
                      <a:gamma/>
                      <a:tint val="33333"/>
                      <a:invGamma/>
                    </a:srgbClr>
                  </a:gs>
                  <a:gs pos="100000">
                    <a:srgbClr val="E9E06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987357" y="3325774"/>
              <a:ext cx="1350115" cy="528117"/>
              <a:chOff x="1622364" y="3717963"/>
              <a:chExt cx="1138366" cy="577562"/>
            </a:xfrm>
          </p:grpSpPr>
          <p:grpSp>
            <p:nvGrpSpPr>
              <p:cNvPr id="38" name="Group 47"/>
              <p:cNvGrpSpPr>
                <a:grpSpLocks/>
              </p:cNvGrpSpPr>
              <p:nvPr/>
            </p:nvGrpSpPr>
            <p:grpSpPr bwMode="auto">
              <a:xfrm>
                <a:off x="1622364" y="3717963"/>
                <a:ext cx="1138366" cy="577562"/>
                <a:chOff x="720" y="1490"/>
                <a:chExt cx="1363" cy="1800"/>
              </a:xfrm>
            </p:grpSpPr>
            <p:sp>
              <p:nvSpPr>
                <p:cNvPr id="40" name="AutoShape 48"/>
                <p:cNvSpPr>
                  <a:spLocks noChangeArrowheads="1"/>
                </p:cNvSpPr>
                <p:nvPr/>
              </p:nvSpPr>
              <p:spPr bwMode="gray">
                <a:xfrm>
                  <a:off x="720" y="1490"/>
                  <a:ext cx="1363" cy="1800"/>
                </a:xfrm>
                <a:prstGeom prst="roundRect">
                  <a:avLst>
                    <a:gd name="adj" fmla="val 17509"/>
                  </a:avLst>
                </a:prstGeom>
                <a:gradFill rotWithShape="1">
                  <a:gsLst>
                    <a:gs pos="0">
                      <a:srgbClr val="4E91D4"/>
                    </a:gs>
                    <a:gs pos="100000">
                      <a:srgbClr val="3477A4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1" name="AutoShape 49"/>
                <p:cNvSpPr>
                  <a:spLocks noChangeArrowheads="1"/>
                </p:cNvSpPr>
                <p:nvPr/>
              </p:nvSpPr>
              <p:spPr bwMode="gray">
                <a:xfrm>
                  <a:off x="730" y="1495"/>
                  <a:ext cx="1344" cy="17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CA1E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2" name="AutoShape 50"/>
                <p:cNvSpPr>
                  <a:spLocks noChangeArrowheads="1"/>
                </p:cNvSpPr>
                <p:nvPr/>
              </p:nvSpPr>
              <p:spPr bwMode="gray">
                <a:xfrm>
                  <a:off x="733" y="2795"/>
                  <a:ext cx="1342" cy="44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alpha val="0"/>
                      </a:srgbClr>
                    </a:gs>
                    <a:gs pos="100000">
                      <a:srgbClr val="3CA1E6">
                        <a:gamma/>
                        <a:tint val="51373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3" name="AutoShape 51"/>
                <p:cNvSpPr>
                  <a:spLocks noChangeArrowheads="1"/>
                </p:cNvSpPr>
                <p:nvPr/>
              </p:nvSpPr>
              <p:spPr bwMode="gray">
                <a:xfrm>
                  <a:off x="733" y="1509"/>
                  <a:ext cx="1342" cy="44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gamma/>
                        <a:tint val="33333"/>
                        <a:invGamma/>
                      </a:srgbClr>
                    </a:gs>
                    <a:gs pos="100000">
                      <a:srgbClr val="3CA1E6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7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9" name="圆角矩形 38"/>
              <p:cNvSpPr/>
              <p:nvPr/>
            </p:nvSpPr>
            <p:spPr>
              <a:xfrm>
                <a:off x="1656242" y="3744873"/>
                <a:ext cx="1104488" cy="55065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Group 158"/>
            <p:cNvGrpSpPr>
              <a:grpSpLocks/>
            </p:cNvGrpSpPr>
            <p:nvPr/>
          </p:nvGrpSpPr>
          <p:grpSpPr bwMode="auto">
            <a:xfrm>
              <a:off x="7992095" y="3917021"/>
              <a:ext cx="1348500" cy="524108"/>
              <a:chOff x="2208" y="1490"/>
              <a:chExt cx="1363" cy="1800"/>
            </a:xfrm>
          </p:grpSpPr>
          <p:sp>
            <p:nvSpPr>
              <p:cNvPr id="33" name="AutoShape 159"/>
              <p:cNvSpPr>
                <a:spLocks noChangeArrowheads="1"/>
              </p:cNvSpPr>
              <p:nvPr/>
            </p:nvSpPr>
            <p:spPr bwMode="gray">
              <a:xfrm>
                <a:off x="2208" y="1490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34B034"/>
                  </a:gs>
                  <a:gs pos="100000">
                    <a:srgbClr val="3F8B4A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" name="AutoShape 160"/>
              <p:cNvSpPr>
                <a:spLocks noChangeArrowheads="1"/>
              </p:cNvSpPr>
              <p:nvPr/>
            </p:nvSpPr>
            <p:spPr bwMode="gray">
              <a:xfrm>
                <a:off x="2217" y="1495"/>
                <a:ext cx="1347" cy="1766"/>
              </a:xfrm>
              <a:prstGeom prst="roundRect">
                <a:avLst>
                  <a:gd name="adj" fmla="val 16667"/>
                </a:avLst>
              </a:prstGeom>
              <a:solidFill>
                <a:srgbClr val="73E77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" name="AutoShape 161"/>
              <p:cNvSpPr>
                <a:spLocks noChangeArrowheads="1"/>
              </p:cNvSpPr>
              <p:nvPr/>
            </p:nvSpPr>
            <p:spPr bwMode="gray">
              <a:xfrm>
                <a:off x="2220" y="2795"/>
                <a:ext cx="1343" cy="44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/>
                  </a:gs>
                  <a:gs pos="100000">
                    <a:srgbClr val="73E77E">
                      <a:gamma/>
                      <a:tint val="54510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" name="AutoShape 162"/>
              <p:cNvSpPr>
                <a:spLocks noChangeArrowheads="1"/>
              </p:cNvSpPr>
              <p:nvPr/>
            </p:nvSpPr>
            <p:spPr bwMode="gray">
              <a:xfrm>
                <a:off x="2220" y="1509"/>
                <a:ext cx="1343" cy="4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>
                      <a:gamma/>
                      <a:tint val="33333"/>
                      <a:invGamma/>
                    </a:srgbClr>
                  </a:gs>
                  <a:gs pos="100000">
                    <a:srgbClr val="73E77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" name="Text Box 169"/>
              <p:cNvSpPr txBox="1">
                <a:spLocks noChangeArrowheads="1"/>
              </p:cNvSpPr>
              <p:nvPr/>
            </p:nvSpPr>
            <p:spPr bwMode="gray">
              <a:xfrm>
                <a:off x="2256" y="1776"/>
                <a:ext cx="1296" cy="1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altLang="zh-CN" dirty="0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Group 172"/>
            <p:cNvGrpSpPr>
              <a:grpSpLocks/>
            </p:cNvGrpSpPr>
            <p:nvPr/>
          </p:nvGrpSpPr>
          <p:grpSpPr bwMode="auto">
            <a:xfrm>
              <a:off x="7988275" y="4496860"/>
              <a:ext cx="1349802" cy="523067"/>
              <a:chOff x="3696" y="1490"/>
              <a:chExt cx="1363" cy="1800"/>
            </a:xfrm>
          </p:grpSpPr>
          <p:sp>
            <p:nvSpPr>
              <p:cNvPr id="29" name="AutoShape 173"/>
              <p:cNvSpPr>
                <a:spLocks noChangeArrowheads="1"/>
              </p:cNvSpPr>
              <p:nvPr/>
            </p:nvSpPr>
            <p:spPr bwMode="gray">
              <a:xfrm>
                <a:off x="3696" y="1490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B59F43"/>
                  </a:gs>
                  <a:gs pos="100000">
                    <a:srgbClr val="8F8849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" name="AutoShape 174"/>
              <p:cNvSpPr>
                <a:spLocks noChangeArrowheads="1"/>
              </p:cNvSpPr>
              <p:nvPr/>
            </p:nvSpPr>
            <p:spPr bwMode="gray">
              <a:xfrm>
                <a:off x="3706" y="1495"/>
                <a:ext cx="1343" cy="1766"/>
              </a:xfrm>
              <a:prstGeom prst="roundRect">
                <a:avLst>
                  <a:gd name="adj" fmla="val 16667"/>
                </a:avLst>
              </a:prstGeom>
              <a:solidFill>
                <a:srgbClr val="E9E0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" name="AutoShape 175"/>
              <p:cNvSpPr>
                <a:spLocks noChangeArrowheads="1"/>
              </p:cNvSpPr>
              <p:nvPr/>
            </p:nvSpPr>
            <p:spPr bwMode="gray">
              <a:xfrm>
                <a:off x="3713" y="2804"/>
                <a:ext cx="1333" cy="42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E065"/>
                  </a:gs>
                  <a:gs pos="100000">
                    <a:srgbClr val="E9E065">
                      <a:gamma/>
                      <a:tint val="57647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" name="AutoShape 176"/>
              <p:cNvSpPr>
                <a:spLocks noChangeArrowheads="1"/>
              </p:cNvSpPr>
              <p:nvPr/>
            </p:nvSpPr>
            <p:spPr bwMode="gray">
              <a:xfrm>
                <a:off x="3713" y="1518"/>
                <a:ext cx="1333" cy="42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E9E065">
                      <a:gamma/>
                      <a:tint val="33333"/>
                      <a:invGamma/>
                    </a:srgbClr>
                  </a:gs>
                  <a:gs pos="100000">
                    <a:srgbClr val="E9E065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6" name="圆角矩形 15"/>
            <p:cNvSpPr/>
            <p:nvPr/>
          </p:nvSpPr>
          <p:spPr>
            <a:xfrm>
              <a:off x="7954286" y="1614984"/>
              <a:ext cx="1315436" cy="3884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x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坐标（参考</a:t>
              </a:r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8000010" y="2222459"/>
              <a:ext cx="1315436" cy="3884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坐标（参考</a:t>
              </a:r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250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8007173" y="2815506"/>
              <a:ext cx="1315436" cy="3884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宽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度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8014618" y="3382293"/>
              <a:ext cx="1315436" cy="3884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度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8017109" y="3982998"/>
              <a:ext cx="1315436" cy="3884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生命值（参考</a:t>
              </a:r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66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8028173" y="4563329"/>
              <a:ext cx="1315436" cy="3884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当前显示图片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322320" y="3533072"/>
            <a:ext cx="806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宽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9153888" y="2160701"/>
            <a:ext cx="144016" cy="14523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8870417" y="1808901"/>
            <a:ext cx="854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坐标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1" y="2257198"/>
            <a:ext cx="790575" cy="11334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2" name="文本框 71"/>
          <p:cNvSpPr txBox="1"/>
          <p:nvPr/>
        </p:nvSpPr>
        <p:spPr>
          <a:xfrm>
            <a:off x="10058323" y="2562165"/>
            <a:ext cx="1049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117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5154010" y="1124744"/>
            <a:ext cx="1081232" cy="40605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800" b="1" spc="300" dirty="0" smtClean="0">
                <a:ln/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2800" b="1" spc="300" dirty="0" smtClean="0">
              <a:ln/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351386" y="1700808"/>
            <a:ext cx="2210911" cy="524108"/>
            <a:chOff x="7992095" y="2134105"/>
            <a:chExt cx="1348500" cy="524108"/>
          </a:xfrm>
        </p:grpSpPr>
        <p:grpSp>
          <p:nvGrpSpPr>
            <p:cNvPr id="76" name="Group 158"/>
            <p:cNvGrpSpPr>
              <a:grpSpLocks/>
            </p:cNvGrpSpPr>
            <p:nvPr/>
          </p:nvGrpSpPr>
          <p:grpSpPr bwMode="auto">
            <a:xfrm>
              <a:off x="7992095" y="2134105"/>
              <a:ext cx="1348500" cy="524108"/>
              <a:chOff x="2208" y="1490"/>
              <a:chExt cx="1363" cy="1800"/>
            </a:xfrm>
          </p:grpSpPr>
          <p:sp>
            <p:nvSpPr>
              <p:cNvPr id="84" name="AutoShape 159"/>
              <p:cNvSpPr>
                <a:spLocks noChangeArrowheads="1"/>
              </p:cNvSpPr>
              <p:nvPr/>
            </p:nvSpPr>
            <p:spPr bwMode="gray">
              <a:xfrm>
                <a:off x="2208" y="1490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34B034"/>
                  </a:gs>
                  <a:gs pos="100000">
                    <a:srgbClr val="3F8B4A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" name="AutoShape 160"/>
              <p:cNvSpPr>
                <a:spLocks noChangeArrowheads="1"/>
              </p:cNvSpPr>
              <p:nvPr/>
            </p:nvSpPr>
            <p:spPr bwMode="gray">
              <a:xfrm>
                <a:off x="2217" y="1495"/>
                <a:ext cx="1347" cy="1766"/>
              </a:xfrm>
              <a:prstGeom prst="roundRect">
                <a:avLst>
                  <a:gd name="adj" fmla="val 16667"/>
                </a:avLst>
              </a:prstGeom>
              <a:solidFill>
                <a:srgbClr val="73E77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AutoShape 161"/>
              <p:cNvSpPr>
                <a:spLocks noChangeArrowheads="1"/>
              </p:cNvSpPr>
              <p:nvPr/>
            </p:nvSpPr>
            <p:spPr bwMode="gray">
              <a:xfrm>
                <a:off x="2220" y="2795"/>
                <a:ext cx="1343" cy="44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/>
                  </a:gs>
                  <a:gs pos="100000">
                    <a:srgbClr val="73E77E">
                      <a:gamma/>
                      <a:tint val="54510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AutoShape 162"/>
              <p:cNvSpPr>
                <a:spLocks noChangeArrowheads="1"/>
              </p:cNvSpPr>
              <p:nvPr/>
            </p:nvSpPr>
            <p:spPr bwMode="gray">
              <a:xfrm>
                <a:off x="2220" y="1509"/>
                <a:ext cx="1343" cy="4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>
                      <a:gamma/>
                      <a:tint val="33333"/>
                      <a:invGamma/>
                    </a:srgbClr>
                  </a:gs>
                  <a:gs pos="100000">
                    <a:srgbClr val="73E77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" name="Text Box 169"/>
              <p:cNvSpPr txBox="1">
                <a:spLocks noChangeArrowheads="1"/>
              </p:cNvSpPr>
              <p:nvPr/>
            </p:nvSpPr>
            <p:spPr bwMode="gray">
              <a:xfrm>
                <a:off x="2256" y="1776"/>
                <a:ext cx="1296" cy="1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altLang="zh-CN" dirty="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8" name="圆角矩形 77"/>
            <p:cNvSpPr/>
            <p:nvPr/>
          </p:nvSpPr>
          <p:spPr>
            <a:xfrm>
              <a:off x="8000010" y="2222459"/>
              <a:ext cx="1315436" cy="38841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画坚果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95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  <p:bldP spid="7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2495600" y="1052736"/>
            <a:ext cx="6696744" cy="5184576"/>
          </a:xfrm>
          <a:prstGeom prst="roundRect">
            <a:avLst>
              <a:gd name="adj" fmla="val 6953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创建构造方法</a:t>
            </a:r>
            <a:r>
              <a:rPr lang="en-US" altLang="zh-CN" sz="20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Tallnut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(){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500;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y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250;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宽度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(width)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81;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(height)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117;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生命值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(life)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66;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当前显示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(frame)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nut1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定义方法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paint,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实现画坚果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44367" y="128826"/>
            <a:ext cx="45961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40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创建坚果构造方法</a:t>
            </a:r>
            <a:endParaRPr lang="zh-CN" altLang="en-US" sz="40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5859849" y="3249708"/>
            <a:ext cx="2808312" cy="790631"/>
          </a:xfrm>
          <a:prstGeom prst="wedgeRoundRectCallout">
            <a:avLst>
              <a:gd name="adj1" fmla="val -33324"/>
              <a:gd name="adj2" fmla="val 106045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nut1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为完整坚果，默认显示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nut1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676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2730060" y="909108"/>
            <a:ext cx="6713301" cy="2087844"/>
          </a:xfrm>
          <a:prstGeom prst="roundRect">
            <a:avLst>
              <a:gd name="adj" fmla="val 6953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>
              <a:lnSpc>
                <a:spcPct val="150000"/>
              </a:lnSpc>
            </a:pPr>
            <a:endParaRPr lang="zh-CN" altLang="en-US" sz="20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41499" y="128826"/>
            <a:ext cx="68018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40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创建坚果对象，并画出坚果</a:t>
            </a:r>
            <a:endParaRPr lang="zh-CN" altLang="en-US" sz="40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16749" y="1268760"/>
            <a:ext cx="6326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创建坚果（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nut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）对象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创建对象关键字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</a:p>
          <a:p>
            <a:pPr>
              <a:lnSpc>
                <a:spcPct val="150000"/>
              </a:lnSpc>
            </a:pP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云形标注 4"/>
          <p:cNvSpPr/>
          <p:nvPr/>
        </p:nvSpPr>
        <p:spPr>
          <a:xfrm>
            <a:off x="911424" y="3717032"/>
            <a:ext cx="3032164" cy="2046605"/>
          </a:xfrm>
          <a:prstGeom prst="cloudCallout">
            <a:avLst>
              <a:gd name="adj1" fmla="val 51273"/>
              <a:gd name="adj2" fmla="val -793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对象有了，那什么时候画坚果呢？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爆炸形 1 1"/>
          <p:cNvSpPr/>
          <p:nvPr/>
        </p:nvSpPr>
        <p:spPr>
          <a:xfrm>
            <a:off x="5591944" y="3069348"/>
            <a:ext cx="4824536" cy="2663132"/>
          </a:xfrm>
          <a:prstGeom prst="irregularSeal1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当然是见过没被吃掉的时候，即坚果为生命值大于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的时候画啦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093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2730060" y="909108"/>
            <a:ext cx="7254371" cy="4680520"/>
          </a:xfrm>
          <a:prstGeom prst="roundRect">
            <a:avLst>
              <a:gd name="adj" fmla="val 6953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>
              <a:lnSpc>
                <a:spcPct val="150000"/>
              </a:lnSpc>
            </a:pPr>
            <a:endParaRPr lang="zh-CN" altLang="en-US" sz="20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47231" y="128826"/>
            <a:ext cx="23903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40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画出坚果</a:t>
            </a:r>
            <a:endParaRPr lang="zh-CN" altLang="en-US" sz="40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3939" y="1171876"/>
            <a:ext cx="63266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setInterval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(function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z1.paint();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判断坚果生命值是否大于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坚果的生命值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调用坚果的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}, 70);  </a:t>
            </a:r>
            <a:endParaRPr lang="zh-CN" altLang="en-US" sz="24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763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449415" y="128826"/>
            <a:ext cx="51860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判断僵尸何时攻击植物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908720"/>
            <a:ext cx="10081120" cy="452993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1055440" y="908720"/>
            <a:ext cx="1036915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1084458" y="908720"/>
            <a:ext cx="0" cy="515546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4943872" y="908720"/>
            <a:ext cx="0" cy="1800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655840" y="2708920"/>
            <a:ext cx="576064" cy="1008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842845" y="2608073"/>
            <a:ext cx="173035" cy="14401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569322" y="2608073"/>
            <a:ext cx="173035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标注 22"/>
          <p:cNvSpPr/>
          <p:nvPr/>
        </p:nvSpPr>
        <p:spPr>
          <a:xfrm>
            <a:off x="2286088" y="2118255"/>
            <a:ext cx="1852406" cy="590665"/>
          </a:xfrm>
          <a:prstGeom prst="wedgeRoundRectCallout">
            <a:avLst>
              <a:gd name="adj1" fmla="val 77883"/>
              <a:gd name="adj2" fmla="val 49617"/>
              <a:gd name="adj3" fmla="val 16667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红色为坚果坐标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标注 23"/>
          <p:cNvSpPr/>
          <p:nvPr/>
        </p:nvSpPr>
        <p:spPr>
          <a:xfrm>
            <a:off x="5591944" y="1330315"/>
            <a:ext cx="3571382" cy="1040149"/>
          </a:xfrm>
          <a:prstGeom prst="wedgeRoundRectCallout">
            <a:avLst>
              <a:gd name="adj1" fmla="val -67819"/>
              <a:gd name="adj2" fmla="val 77863"/>
              <a:gd name="adj3" fmla="val 16667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当僵尸的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坐标到达坚果的中心点的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坐标时，僵尸开始攻击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左大括号 27"/>
          <p:cNvSpPr/>
          <p:nvPr/>
        </p:nvSpPr>
        <p:spPr>
          <a:xfrm rot="16200000">
            <a:off x="4870628" y="3539258"/>
            <a:ext cx="146488" cy="576065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4360553" y="4017407"/>
            <a:ext cx="1166638" cy="3600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图片宽度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标注 29"/>
          <p:cNvSpPr/>
          <p:nvPr/>
        </p:nvSpPr>
        <p:spPr>
          <a:xfrm>
            <a:off x="1737821" y="5661248"/>
            <a:ext cx="7852261" cy="697371"/>
          </a:xfrm>
          <a:prstGeom prst="wedgeRoundRectCallout">
            <a:avLst>
              <a:gd name="adj1" fmla="val -14657"/>
              <a:gd name="adj2" fmla="val -15654"/>
              <a:gd name="adj3" fmla="val 16667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可以看出僵尸的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&lt;=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坚果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坚果宽度的一半时，僵尸攻击植物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740488" y="481107"/>
            <a:ext cx="68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30925" y="5478973"/>
            <a:ext cx="57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358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29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5076208" y="262389"/>
            <a:ext cx="202790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项目流程</a:t>
            </a:r>
            <a:endParaRPr lang="zh-CN" altLang="en-US" sz="3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3659408" y="2546902"/>
            <a:ext cx="448050" cy="384043"/>
          </a:xfrm>
          <a:prstGeom prst="right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5926793" y="2546902"/>
            <a:ext cx="448050" cy="384043"/>
          </a:xfrm>
          <a:prstGeom prst="right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931216" y="2204864"/>
            <a:ext cx="1664185" cy="1128683"/>
            <a:chOff x="767408" y="2204864"/>
            <a:chExt cx="2170112" cy="1269768"/>
          </a:xfrm>
        </p:grpSpPr>
        <p:grpSp>
          <p:nvGrpSpPr>
            <p:cNvPr id="14" name="Group 10"/>
            <p:cNvGrpSpPr>
              <a:grpSpLocks/>
            </p:cNvGrpSpPr>
            <p:nvPr/>
          </p:nvGrpSpPr>
          <p:grpSpPr bwMode="auto">
            <a:xfrm>
              <a:off x="772737" y="2204864"/>
              <a:ext cx="2154478" cy="1080120"/>
              <a:chOff x="744" y="1392"/>
              <a:chExt cx="3988" cy="480"/>
            </a:xfrm>
          </p:grpSpPr>
          <p:sp>
            <p:nvSpPr>
              <p:cNvPr id="24" name="AutoShape 11"/>
              <p:cNvSpPr>
                <a:spLocks noChangeArrowheads="1"/>
              </p:cNvSpPr>
              <p:nvPr/>
            </p:nvSpPr>
            <p:spPr bwMode="gray">
              <a:xfrm>
                <a:off x="744" y="175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alpha val="0"/>
                    </a:srgbClr>
                  </a:gs>
                  <a:gs pos="100000">
                    <a:srgbClr val="6ECC4C">
                      <a:gamma/>
                      <a:tint val="0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AutoShape 12"/>
              <p:cNvSpPr>
                <a:spLocks noChangeArrowheads="1"/>
              </p:cNvSpPr>
              <p:nvPr/>
            </p:nvSpPr>
            <p:spPr bwMode="gray">
              <a:xfrm>
                <a:off x="744" y="1392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gamma/>
                      <a:tint val="0"/>
                      <a:invGamma/>
                    </a:srgbClr>
                  </a:gs>
                  <a:gs pos="100000">
                    <a:srgbClr val="6ECC4C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767408" y="2247519"/>
              <a:ext cx="2170112" cy="1227113"/>
              <a:chOff x="767408" y="980728"/>
              <a:chExt cx="2170112" cy="1227113"/>
            </a:xfrm>
          </p:grpSpPr>
          <p:grpSp>
            <p:nvGrpSpPr>
              <p:cNvPr id="16" name="Group 3"/>
              <p:cNvGrpSpPr>
                <a:grpSpLocks/>
              </p:cNvGrpSpPr>
              <p:nvPr/>
            </p:nvGrpSpPr>
            <p:grpSpPr bwMode="auto">
              <a:xfrm>
                <a:off x="767408" y="980728"/>
                <a:ext cx="2170112" cy="1227113"/>
                <a:chOff x="720" y="1490"/>
                <a:chExt cx="1367" cy="2348"/>
              </a:xfrm>
            </p:grpSpPr>
            <p:sp>
              <p:nvSpPr>
                <p:cNvPr id="18" name="AutoShape 4"/>
                <p:cNvSpPr>
                  <a:spLocks noChangeArrowheads="1"/>
                </p:cNvSpPr>
                <p:nvPr/>
              </p:nvSpPr>
              <p:spPr bwMode="gray">
                <a:xfrm>
                  <a:off x="720" y="1490"/>
                  <a:ext cx="1363" cy="1800"/>
                </a:xfrm>
                <a:prstGeom prst="roundRect">
                  <a:avLst>
                    <a:gd name="adj" fmla="val 17509"/>
                  </a:avLst>
                </a:prstGeom>
                <a:gradFill rotWithShape="1">
                  <a:gsLst>
                    <a:gs pos="0">
                      <a:srgbClr val="4E91D4"/>
                    </a:gs>
                    <a:gs pos="100000">
                      <a:srgbClr val="3477A4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19" name="AutoShape 5"/>
                <p:cNvSpPr>
                  <a:spLocks noChangeArrowheads="1"/>
                </p:cNvSpPr>
                <p:nvPr/>
              </p:nvSpPr>
              <p:spPr bwMode="gray">
                <a:xfrm>
                  <a:off x="741" y="1495"/>
                  <a:ext cx="1322" cy="17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CA1E6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20" name="AutoShape 6"/>
                <p:cNvSpPr>
                  <a:spLocks noChangeArrowheads="1"/>
                </p:cNvSpPr>
                <p:nvPr/>
              </p:nvSpPr>
              <p:spPr bwMode="gray">
                <a:xfrm>
                  <a:off x="752" y="2795"/>
                  <a:ext cx="1304" cy="44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alpha val="0"/>
                      </a:srgbClr>
                    </a:gs>
                    <a:gs pos="100000">
                      <a:srgbClr val="3CA1E6">
                        <a:gamma/>
                        <a:tint val="51373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21" name="AutoShape 7"/>
                <p:cNvSpPr>
                  <a:spLocks noChangeArrowheads="1"/>
                </p:cNvSpPr>
                <p:nvPr/>
              </p:nvSpPr>
              <p:spPr bwMode="gray">
                <a:xfrm>
                  <a:off x="752" y="1509"/>
                  <a:ext cx="1304" cy="44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gamma/>
                        <a:tint val="33333"/>
                        <a:invGamma/>
                      </a:srgbClr>
                    </a:gs>
                    <a:gs pos="100000">
                      <a:srgbClr val="3CA1E6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22" name="AutoShape 8"/>
                <p:cNvSpPr>
                  <a:spLocks noChangeArrowheads="1"/>
                </p:cNvSpPr>
                <p:nvPr/>
              </p:nvSpPr>
              <p:spPr bwMode="gray">
                <a:xfrm>
                  <a:off x="724" y="3290"/>
                  <a:ext cx="1363" cy="548"/>
                </a:xfrm>
                <a:prstGeom prst="roundRect">
                  <a:avLst>
                    <a:gd name="adj" fmla="val 40389"/>
                  </a:avLst>
                </a:prstGeom>
                <a:gradFill rotWithShape="1">
                  <a:gsLst>
                    <a:gs pos="0">
                      <a:srgbClr val="729EB4"/>
                    </a:gs>
                    <a:gs pos="100000">
                      <a:srgbClr val="EAEAEA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23" name="AutoShape 9"/>
                <p:cNvSpPr>
                  <a:spLocks noChangeArrowheads="1"/>
                </p:cNvSpPr>
                <p:nvPr/>
              </p:nvSpPr>
              <p:spPr bwMode="gray">
                <a:xfrm>
                  <a:off x="752" y="3305"/>
                  <a:ext cx="1304" cy="48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7DAFD4"/>
                    </a:gs>
                    <a:gs pos="100000">
                      <a:srgbClr val="EAEAEA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17" name="矩形 16"/>
              <p:cNvSpPr/>
              <p:nvPr/>
            </p:nvSpPr>
            <p:spPr>
              <a:xfrm>
                <a:off x="839416" y="1214336"/>
                <a:ext cx="208823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画植物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僵尸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091457" y="2259288"/>
            <a:ext cx="1725758" cy="1088121"/>
            <a:chOff x="3492254" y="2259288"/>
            <a:chExt cx="2250403" cy="1224136"/>
          </a:xfrm>
        </p:grpSpPr>
        <p:grpSp>
          <p:nvGrpSpPr>
            <p:cNvPr id="27" name="Group 18"/>
            <p:cNvGrpSpPr>
              <a:grpSpLocks/>
            </p:cNvGrpSpPr>
            <p:nvPr/>
          </p:nvGrpSpPr>
          <p:grpSpPr bwMode="auto">
            <a:xfrm>
              <a:off x="3575720" y="2259288"/>
              <a:ext cx="2166937" cy="1224136"/>
              <a:chOff x="2208" y="1490"/>
              <a:chExt cx="1365" cy="2348"/>
            </a:xfrm>
          </p:grpSpPr>
          <p:sp>
            <p:nvSpPr>
              <p:cNvPr id="29" name="AutoShape 19"/>
              <p:cNvSpPr>
                <a:spLocks noChangeArrowheads="1"/>
              </p:cNvSpPr>
              <p:nvPr/>
            </p:nvSpPr>
            <p:spPr bwMode="gray">
              <a:xfrm>
                <a:off x="2208" y="1490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34B034"/>
                  </a:gs>
                  <a:gs pos="100000">
                    <a:srgbClr val="3F8B4A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30" name="AutoShape 20"/>
              <p:cNvSpPr>
                <a:spLocks noChangeArrowheads="1"/>
              </p:cNvSpPr>
              <p:nvPr/>
            </p:nvSpPr>
            <p:spPr bwMode="gray">
              <a:xfrm>
                <a:off x="2229" y="1495"/>
                <a:ext cx="1322" cy="1766"/>
              </a:xfrm>
              <a:prstGeom prst="roundRect">
                <a:avLst>
                  <a:gd name="adj" fmla="val 16667"/>
                </a:avLst>
              </a:prstGeom>
              <a:solidFill>
                <a:srgbClr val="73E77E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31" name="AutoShape 21"/>
              <p:cNvSpPr>
                <a:spLocks noChangeArrowheads="1"/>
              </p:cNvSpPr>
              <p:nvPr/>
            </p:nvSpPr>
            <p:spPr bwMode="gray">
              <a:xfrm>
                <a:off x="2240" y="2795"/>
                <a:ext cx="1304" cy="44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/>
                  </a:gs>
                  <a:gs pos="100000">
                    <a:srgbClr val="73E77E">
                      <a:gamma/>
                      <a:tint val="54510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32" name="AutoShape 22"/>
              <p:cNvSpPr>
                <a:spLocks noChangeArrowheads="1"/>
              </p:cNvSpPr>
              <p:nvPr/>
            </p:nvSpPr>
            <p:spPr bwMode="gray">
              <a:xfrm>
                <a:off x="2240" y="1509"/>
                <a:ext cx="1304" cy="4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>
                      <a:gamma/>
                      <a:tint val="33333"/>
                      <a:invGamma/>
                    </a:srgbClr>
                  </a:gs>
                  <a:gs pos="100000">
                    <a:srgbClr val="73E77E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33" name="AutoShape 30"/>
              <p:cNvSpPr>
                <a:spLocks noChangeArrowheads="1"/>
              </p:cNvSpPr>
              <p:nvPr/>
            </p:nvSpPr>
            <p:spPr bwMode="gray">
              <a:xfrm>
                <a:off x="2210" y="3290"/>
                <a:ext cx="1363" cy="548"/>
              </a:xfrm>
              <a:prstGeom prst="roundRect">
                <a:avLst>
                  <a:gd name="adj" fmla="val 40389"/>
                </a:avLst>
              </a:prstGeom>
              <a:gradFill rotWithShape="1">
                <a:gsLst>
                  <a:gs pos="0">
                    <a:srgbClr val="58A4AE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34" name="AutoShape 31"/>
              <p:cNvSpPr>
                <a:spLocks noChangeArrowheads="1"/>
              </p:cNvSpPr>
              <p:nvPr/>
            </p:nvSpPr>
            <p:spPr bwMode="gray">
              <a:xfrm>
                <a:off x="2238" y="3305"/>
                <a:ext cx="1304" cy="48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2B2BB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3492254" y="2475312"/>
              <a:ext cx="2247522" cy="4501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让僵尸动起来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539728" y="2276872"/>
            <a:ext cx="1664185" cy="1152128"/>
            <a:chOff x="9192344" y="2276872"/>
            <a:chExt cx="2170112" cy="1296144"/>
          </a:xfrm>
        </p:grpSpPr>
        <p:grpSp>
          <p:nvGrpSpPr>
            <p:cNvPr id="45" name="Group 10"/>
            <p:cNvGrpSpPr>
              <a:grpSpLocks/>
            </p:cNvGrpSpPr>
            <p:nvPr/>
          </p:nvGrpSpPr>
          <p:grpSpPr bwMode="auto">
            <a:xfrm>
              <a:off x="9199904" y="2492896"/>
              <a:ext cx="2154478" cy="1080120"/>
              <a:chOff x="744" y="1392"/>
              <a:chExt cx="3988" cy="480"/>
            </a:xfrm>
          </p:grpSpPr>
          <p:sp>
            <p:nvSpPr>
              <p:cNvPr id="53" name="AutoShape 11"/>
              <p:cNvSpPr>
                <a:spLocks noChangeArrowheads="1"/>
              </p:cNvSpPr>
              <p:nvPr/>
            </p:nvSpPr>
            <p:spPr bwMode="gray">
              <a:xfrm>
                <a:off x="744" y="175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alpha val="0"/>
                    </a:srgbClr>
                  </a:gs>
                  <a:gs pos="100000">
                    <a:srgbClr val="6ECC4C">
                      <a:gamma/>
                      <a:tint val="0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AutoShape 12"/>
              <p:cNvSpPr>
                <a:spLocks noChangeArrowheads="1"/>
              </p:cNvSpPr>
              <p:nvPr/>
            </p:nvSpPr>
            <p:spPr bwMode="gray">
              <a:xfrm>
                <a:off x="744" y="1392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gamma/>
                      <a:tint val="0"/>
                      <a:invGamma/>
                    </a:srgbClr>
                  </a:gs>
                  <a:gs pos="100000">
                    <a:srgbClr val="6ECC4C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6" name="AutoShape 33"/>
            <p:cNvSpPr>
              <a:spLocks noChangeArrowheads="1"/>
            </p:cNvSpPr>
            <p:nvPr/>
          </p:nvSpPr>
          <p:spPr bwMode="gray">
            <a:xfrm>
              <a:off x="9198694" y="2276872"/>
              <a:ext cx="2163762" cy="940717"/>
            </a:xfrm>
            <a:prstGeom prst="roundRect">
              <a:avLst>
                <a:gd name="adj" fmla="val 17509"/>
              </a:avLst>
            </a:prstGeom>
            <a:solidFill>
              <a:srgbClr val="CC33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47" name="AutoShape 34"/>
            <p:cNvSpPr>
              <a:spLocks noChangeArrowheads="1"/>
            </p:cNvSpPr>
            <p:nvPr/>
          </p:nvSpPr>
          <p:spPr bwMode="gray">
            <a:xfrm>
              <a:off x="9232031" y="2290028"/>
              <a:ext cx="2098675" cy="922948"/>
            </a:xfrm>
            <a:prstGeom prst="roundRect">
              <a:avLst>
                <a:gd name="adj" fmla="val 16667"/>
              </a:avLst>
            </a:prstGeom>
            <a:solidFill>
              <a:srgbClr val="FF66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48" name="AutoShape 35"/>
            <p:cNvSpPr>
              <a:spLocks noChangeArrowheads="1"/>
            </p:cNvSpPr>
            <p:nvPr/>
          </p:nvSpPr>
          <p:spPr bwMode="gray">
            <a:xfrm>
              <a:off x="9249494" y="2979365"/>
              <a:ext cx="2070100" cy="23361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6600"/>
                </a:gs>
                <a:gs pos="100000">
                  <a:srgbClr val="FFCCCC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49" name="AutoShape 36"/>
            <p:cNvSpPr>
              <a:spLocks noChangeArrowheads="1"/>
            </p:cNvSpPr>
            <p:nvPr/>
          </p:nvSpPr>
          <p:spPr bwMode="gray">
            <a:xfrm>
              <a:off x="9249494" y="2285664"/>
              <a:ext cx="2070100" cy="23308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6600"/>
                </a:gs>
                <a:gs pos="100000">
                  <a:srgbClr val="FFCCCC"/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50" name="AutoShape 45"/>
            <p:cNvSpPr>
              <a:spLocks noChangeArrowheads="1"/>
            </p:cNvSpPr>
            <p:nvPr/>
          </p:nvSpPr>
          <p:spPr bwMode="gray">
            <a:xfrm>
              <a:off x="9192344" y="3217589"/>
              <a:ext cx="2163762" cy="286396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rgbClr val="EAEAEA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51" name="AutoShape 46"/>
            <p:cNvSpPr>
              <a:spLocks noChangeArrowheads="1"/>
            </p:cNvSpPr>
            <p:nvPr/>
          </p:nvSpPr>
          <p:spPr bwMode="gray">
            <a:xfrm>
              <a:off x="9236794" y="3225428"/>
              <a:ext cx="2070100" cy="25451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EAEAEA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52" name="矩形 51"/>
            <p:cNvSpPr/>
            <p:nvPr/>
          </p:nvSpPr>
          <p:spPr>
            <a:xfrm>
              <a:off x="9322401" y="2492896"/>
              <a:ext cx="1913071" cy="4501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僵尸吃植物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右箭头 54"/>
          <p:cNvSpPr/>
          <p:nvPr/>
        </p:nvSpPr>
        <p:spPr>
          <a:xfrm>
            <a:off x="8313045" y="2546902"/>
            <a:ext cx="448050" cy="384043"/>
          </a:xfrm>
          <a:prstGeom prst="right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8836947" y="2292939"/>
            <a:ext cx="1723549" cy="1152128"/>
            <a:chOff x="9155175" y="2276872"/>
            <a:chExt cx="2247523" cy="1296144"/>
          </a:xfrm>
        </p:grpSpPr>
        <p:grpSp>
          <p:nvGrpSpPr>
            <p:cNvPr id="57" name="Group 10"/>
            <p:cNvGrpSpPr>
              <a:grpSpLocks/>
            </p:cNvGrpSpPr>
            <p:nvPr/>
          </p:nvGrpSpPr>
          <p:grpSpPr bwMode="auto">
            <a:xfrm>
              <a:off x="9199904" y="2492896"/>
              <a:ext cx="2154478" cy="1080120"/>
              <a:chOff x="744" y="1392"/>
              <a:chExt cx="3988" cy="480"/>
            </a:xfrm>
          </p:grpSpPr>
          <p:sp>
            <p:nvSpPr>
              <p:cNvPr id="65" name="AutoShape 11"/>
              <p:cNvSpPr>
                <a:spLocks noChangeArrowheads="1"/>
              </p:cNvSpPr>
              <p:nvPr/>
            </p:nvSpPr>
            <p:spPr bwMode="gray">
              <a:xfrm>
                <a:off x="744" y="175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alpha val="0"/>
                    </a:srgbClr>
                  </a:gs>
                  <a:gs pos="100000">
                    <a:srgbClr val="6ECC4C">
                      <a:gamma/>
                      <a:tint val="0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AutoShape 12"/>
              <p:cNvSpPr>
                <a:spLocks noChangeArrowheads="1"/>
              </p:cNvSpPr>
              <p:nvPr/>
            </p:nvSpPr>
            <p:spPr bwMode="gray">
              <a:xfrm>
                <a:off x="744" y="1392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gamma/>
                      <a:tint val="0"/>
                      <a:invGamma/>
                    </a:srgbClr>
                  </a:gs>
                  <a:gs pos="100000">
                    <a:srgbClr val="6ECC4C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8" name="AutoShape 33"/>
            <p:cNvSpPr>
              <a:spLocks noChangeArrowheads="1"/>
            </p:cNvSpPr>
            <p:nvPr/>
          </p:nvSpPr>
          <p:spPr bwMode="gray">
            <a:xfrm>
              <a:off x="9198694" y="2276872"/>
              <a:ext cx="2163762" cy="940717"/>
            </a:xfrm>
            <a:prstGeom prst="roundRect">
              <a:avLst>
                <a:gd name="adj" fmla="val 17509"/>
              </a:avLst>
            </a:prstGeom>
            <a:solidFill>
              <a:srgbClr val="6600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59" name="AutoShape 34"/>
            <p:cNvSpPr>
              <a:spLocks noChangeArrowheads="1"/>
            </p:cNvSpPr>
            <p:nvPr/>
          </p:nvSpPr>
          <p:spPr bwMode="gray">
            <a:xfrm>
              <a:off x="9232031" y="2290028"/>
              <a:ext cx="2098675" cy="922948"/>
            </a:xfrm>
            <a:prstGeom prst="roundRect">
              <a:avLst>
                <a:gd name="adj" fmla="val 16667"/>
              </a:avLst>
            </a:prstGeom>
            <a:solidFill>
              <a:srgbClr val="9966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60" name="AutoShape 35"/>
            <p:cNvSpPr>
              <a:spLocks noChangeArrowheads="1"/>
            </p:cNvSpPr>
            <p:nvPr/>
          </p:nvSpPr>
          <p:spPr bwMode="gray">
            <a:xfrm>
              <a:off x="9249494" y="2979365"/>
              <a:ext cx="2070100" cy="23361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1000">
                  <a:srgbClr val="9966FF"/>
                </a:gs>
                <a:gs pos="100000">
                  <a:srgbClr val="FFB9FF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61" name="AutoShape 36"/>
            <p:cNvSpPr>
              <a:spLocks noChangeArrowheads="1"/>
            </p:cNvSpPr>
            <p:nvPr/>
          </p:nvSpPr>
          <p:spPr bwMode="gray">
            <a:xfrm>
              <a:off x="9249494" y="2285664"/>
              <a:ext cx="2070100" cy="23308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">
                  <a:srgbClr val="9966FF"/>
                </a:gs>
                <a:gs pos="100000">
                  <a:srgbClr val="FFCCFF"/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62" name="AutoShape 45"/>
            <p:cNvSpPr>
              <a:spLocks noChangeArrowheads="1"/>
            </p:cNvSpPr>
            <p:nvPr/>
          </p:nvSpPr>
          <p:spPr bwMode="gray">
            <a:xfrm>
              <a:off x="9192344" y="3217589"/>
              <a:ext cx="2163762" cy="286396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rgbClr val="EAEAEA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63" name="AutoShape 46"/>
            <p:cNvSpPr>
              <a:spLocks noChangeArrowheads="1"/>
            </p:cNvSpPr>
            <p:nvPr/>
          </p:nvSpPr>
          <p:spPr bwMode="gray">
            <a:xfrm>
              <a:off x="9236794" y="3225428"/>
              <a:ext cx="2070100" cy="25451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EAEAEA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64" name="矩形 63"/>
            <p:cNvSpPr/>
            <p:nvPr/>
          </p:nvSpPr>
          <p:spPr>
            <a:xfrm>
              <a:off x="9155175" y="2492896"/>
              <a:ext cx="2247523" cy="4501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僵尸吃了脑子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14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5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2207568" y="2204771"/>
            <a:ext cx="8010890" cy="3312461"/>
          </a:xfrm>
          <a:prstGeom prst="roundRect">
            <a:avLst>
              <a:gd name="adj" fmla="val 6953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42456" y="128826"/>
            <a:ext cx="91999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check</a:t>
            </a: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方法，判断僵尸何时攻击植物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32596" y="2492894"/>
            <a:ext cx="787587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定义方法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僵尸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坚果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){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僵尸的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&lt;=(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坚果的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坚果的宽度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/2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)){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//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将僵尸的状态切换为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ATTACK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}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endParaRPr lang="zh-CN" altLang="en-US" dirty="0"/>
          </a:p>
        </p:txBody>
      </p:sp>
      <p:sp>
        <p:nvSpPr>
          <p:cNvPr id="5" name="圆角矩形标注 4"/>
          <p:cNvSpPr/>
          <p:nvPr/>
        </p:nvSpPr>
        <p:spPr>
          <a:xfrm>
            <a:off x="5268018" y="4581128"/>
            <a:ext cx="2592289" cy="537545"/>
          </a:xfrm>
          <a:prstGeom prst="wedgeRoundRectCallout">
            <a:avLst>
              <a:gd name="adj1" fmla="val -41225"/>
              <a:gd name="adj2" fmla="val -141815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僵尸切换为攻击状态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5106055" y="1427200"/>
            <a:ext cx="2916213" cy="792088"/>
          </a:xfrm>
          <a:prstGeom prst="wedgeRoundRectCallout">
            <a:avLst>
              <a:gd name="adj1" fmla="val -33324"/>
              <a:gd name="adj2" fmla="val 106045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</a:t>
            </a:r>
            <a:r>
              <a:rPr lang="en-US" altLang="zh-CN" sz="2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zom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代表僵尸，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代表坚果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341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99488" y="128826"/>
            <a:ext cx="46858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坚果被攻击后的变化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爆炸形 1 5"/>
          <p:cNvSpPr/>
          <p:nvPr/>
        </p:nvSpPr>
        <p:spPr>
          <a:xfrm>
            <a:off x="807272" y="838942"/>
            <a:ext cx="4896544" cy="2808312"/>
          </a:xfrm>
          <a:prstGeom prst="irregularSeal1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攻击后肯定是坚果生命值减少，切换坚果图片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云形标注 6"/>
          <p:cNvSpPr/>
          <p:nvPr/>
        </p:nvSpPr>
        <p:spPr>
          <a:xfrm>
            <a:off x="6384032" y="966401"/>
            <a:ext cx="4464496" cy="2190621"/>
          </a:xfrm>
          <a:prstGeom prst="cloudCallout">
            <a:avLst>
              <a:gd name="adj1" fmla="val 32189"/>
              <a:gd name="adj2" fmla="val 940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可以按照生命值区间切换图片，生命值在某个区间画某个图片，哟吼吼，我好棒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368" y="4581128"/>
            <a:ext cx="2066667" cy="196190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595500" y="4141850"/>
            <a:ext cx="6624736" cy="36004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大括号 8"/>
          <p:cNvSpPr/>
          <p:nvPr/>
        </p:nvSpPr>
        <p:spPr>
          <a:xfrm rot="16200000" flipH="1">
            <a:off x="4787923" y="555067"/>
            <a:ext cx="276342" cy="6588288"/>
          </a:xfrm>
          <a:prstGeom prst="leftBrace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51784" y="3249374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生命值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66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左大括号 10"/>
          <p:cNvSpPr/>
          <p:nvPr/>
        </p:nvSpPr>
        <p:spPr>
          <a:xfrm rot="16200000">
            <a:off x="2725657" y="3420178"/>
            <a:ext cx="152400" cy="2339814"/>
          </a:xfrm>
          <a:prstGeom prst="leftBrace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/>
          <p:cNvSpPr/>
          <p:nvPr/>
        </p:nvSpPr>
        <p:spPr>
          <a:xfrm rot="16200000">
            <a:off x="4994520" y="3581974"/>
            <a:ext cx="114728" cy="2016224"/>
          </a:xfrm>
          <a:prstGeom prst="leftBrace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大括号 12"/>
          <p:cNvSpPr/>
          <p:nvPr/>
        </p:nvSpPr>
        <p:spPr>
          <a:xfrm rot="16200000">
            <a:off x="7118551" y="3529386"/>
            <a:ext cx="93968" cy="2139071"/>
          </a:xfrm>
          <a:prstGeom prst="leftBrace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628174" y="4833548"/>
            <a:ext cx="115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44~66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39816" y="4833549"/>
            <a:ext cx="1243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22~44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03344" y="4833550"/>
            <a:ext cx="956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0~22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2639616" y="5246456"/>
            <a:ext cx="345348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4871864" y="5246456"/>
            <a:ext cx="345348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6987466" y="5274282"/>
            <a:ext cx="345348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035303" y="5561779"/>
            <a:ext cx="1664185" cy="747541"/>
            <a:chOff x="767408" y="2204864"/>
            <a:chExt cx="2170112" cy="1269768"/>
          </a:xfrm>
        </p:grpSpPr>
        <p:grpSp>
          <p:nvGrpSpPr>
            <p:cNvPr id="21" name="Group 10"/>
            <p:cNvGrpSpPr>
              <a:grpSpLocks/>
            </p:cNvGrpSpPr>
            <p:nvPr/>
          </p:nvGrpSpPr>
          <p:grpSpPr bwMode="auto">
            <a:xfrm>
              <a:off x="772737" y="2204864"/>
              <a:ext cx="2154478" cy="1080120"/>
              <a:chOff x="744" y="1392"/>
              <a:chExt cx="3988" cy="480"/>
            </a:xfrm>
          </p:grpSpPr>
          <p:sp>
            <p:nvSpPr>
              <p:cNvPr id="31" name="AutoShape 11"/>
              <p:cNvSpPr>
                <a:spLocks noChangeArrowheads="1"/>
              </p:cNvSpPr>
              <p:nvPr/>
            </p:nvSpPr>
            <p:spPr bwMode="gray">
              <a:xfrm>
                <a:off x="744" y="175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alpha val="0"/>
                    </a:srgbClr>
                  </a:gs>
                  <a:gs pos="100000">
                    <a:srgbClr val="6ECC4C">
                      <a:gamma/>
                      <a:tint val="0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AutoShape 12"/>
              <p:cNvSpPr>
                <a:spLocks noChangeArrowheads="1"/>
              </p:cNvSpPr>
              <p:nvPr/>
            </p:nvSpPr>
            <p:spPr bwMode="gray">
              <a:xfrm>
                <a:off x="744" y="1392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gamma/>
                      <a:tint val="0"/>
                      <a:invGamma/>
                    </a:srgbClr>
                  </a:gs>
                  <a:gs pos="100000">
                    <a:srgbClr val="6ECC4C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767408" y="2247519"/>
              <a:ext cx="2170112" cy="1227113"/>
              <a:chOff x="767408" y="980728"/>
              <a:chExt cx="2170112" cy="1227113"/>
            </a:xfrm>
          </p:grpSpPr>
          <p:grpSp>
            <p:nvGrpSpPr>
              <p:cNvPr id="23" name="Group 3"/>
              <p:cNvGrpSpPr>
                <a:grpSpLocks/>
              </p:cNvGrpSpPr>
              <p:nvPr/>
            </p:nvGrpSpPr>
            <p:grpSpPr bwMode="auto">
              <a:xfrm>
                <a:off x="767408" y="980728"/>
                <a:ext cx="2170112" cy="1227113"/>
                <a:chOff x="720" y="1490"/>
                <a:chExt cx="1367" cy="2348"/>
              </a:xfrm>
            </p:grpSpPr>
            <p:sp>
              <p:nvSpPr>
                <p:cNvPr id="25" name="AutoShape 4"/>
                <p:cNvSpPr>
                  <a:spLocks noChangeArrowheads="1"/>
                </p:cNvSpPr>
                <p:nvPr/>
              </p:nvSpPr>
              <p:spPr bwMode="gray">
                <a:xfrm>
                  <a:off x="720" y="1490"/>
                  <a:ext cx="1363" cy="1800"/>
                </a:xfrm>
                <a:prstGeom prst="roundRect">
                  <a:avLst>
                    <a:gd name="adj" fmla="val 17509"/>
                  </a:avLst>
                </a:prstGeom>
                <a:gradFill rotWithShape="1">
                  <a:gsLst>
                    <a:gs pos="0">
                      <a:srgbClr val="4E91D4"/>
                    </a:gs>
                    <a:gs pos="100000">
                      <a:srgbClr val="3477A4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26" name="AutoShape 5"/>
                <p:cNvSpPr>
                  <a:spLocks noChangeArrowheads="1"/>
                </p:cNvSpPr>
                <p:nvPr/>
              </p:nvSpPr>
              <p:spPr bwMode="gray">
                <a:xfrm>
                  <a:off x="741" y="1495"/>
                  <a:ext cx="1322" cy="17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CA1E6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27" name="AutoShape 6"/>
                <p:cNvSpPr>
                  <a:spLocks noChangeArrowheads="1"/>
                </p:cNvSpPr>
                <p:nvPr/>
              </p:nvSpPr>
              <p:spPr bwMode="gray">
                <a:xfrm>
                  <a:off x="752" y="2795"/>
                  <a:ext cx="1304" cy="44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alpha val="0"/>
                      </a:srgbClr>
                    </a:gs>
                    <a:gs pos="100000">
                      <a:srgbClr val="3CA1E6">
                        <a:gamma/>
                        <a:tint val="51373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28" name="AutoShape 7"/>
                <p:cNvSpPr>
                  <a:spLocks noChangeArrowheads="1"/>
                </p:cNvSpPr>
                <p:nvPr/>
              </p:nvSpPr>
              <p:spPr bwMode="gray">
                <a:xfrm>
                  <a:off x="752" y="1509"/>
                  <a:ext cx="1304" cy="44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gamma/>
                        <a:tint val="33333"/>
                        <a:invGamma/>
                      </a:srgbClr>
                    </a:gs>
                    <a:gs pos="100000">
                      <a:srgbClr val="3CA1E6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29" name="AutoShape 8"/>
                <p:cNvSpPr>
                  <a:spLocks noChangeArrowheads="1"/>
                </p:cNvSpPr>
                <p:nvPr/>
              </p:nvSpPr>
              <p:spPr bwMode="gray">
                <a:xfrm>
                  <a:off x="724" y="3290"/>
                  <a:ext cx="1363" cy="548"/>
                </a:xfrm>
                <a:prstGeom prst="roundRect">
                  <a:avLst>
                    <a:gd name="adj" fmla="val 40389"/>
                  </a:avLst>
                </a:prstGeom>
                <a:gradFill rotWithShape="1">
                  <a:gsLst>
                    <a:gs pos="0">
                      <a:srgbClr val="729EB4"/>
                    </a:gs>
                    <a:gs pos="100000">
                      <a:srgbClr val="EAEAEA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30" name="AutoShape 9"/>
                <p:cNvSpPr>
                  <a:spLocks noChangeArrowheads="1"/>
                </p:cNvSpPr>
                <p:nvPr/>
              </p:nvSpPr>
              <p:spPr bwMode="gray">
                <a:xfrm>
                  <a:off x="752" y="3305"/>
                  <a:ext cx="1304" cy="48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7DAFD4"/>
                    </a:gs>
                    <a:gs pos="100000">
                      <a:srgbClr val="EAEAEA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24" name="矩形 23"/>
              <p:cNvSpPr/>
              <p:nvPr/>
            </p:nvSpPr>
            <p:spPr>
              <a:xfrm>
                <a:off x="839415" y="1088621"/>
                <a:ext cx="2088232" cy="679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画图片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nut3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290233" y="5589240"/>
            <a:ext cx="1661751" cy="720676"/>
            <a:chOff x="3575720" y="2259288"/>
            <a:chExt cx="2166937" cy="1224136"/>
          </a:xfrm>
        </p:grpSpPr>
        <p:grpSp>
          <p:nvGrpSpPr>
            <p:cNvPr id="34" name="Group 18"/>
            <p:cNvGrpSpPr>
              <a:grpSpLocks/>
            </p:cNvGrpSpPr>
            <p:nvPr/>
          </p:nvGrpSpPr>
          <p:grpSpPr bwMode="auto">
            <a:xfrm>
              <a:off x="3575720" y="2259288"/>
              <a:ext cx="2166937" cy="1224136"/>
              <a:chOff x="2208" y="1490"/>
              <a:chExt cx="1365" cy="2348"/>
            </a:xfrm>
          </p:grpSpPr>
          <p:sp>
            <p:nvSpPr>
              <p:cNvPr id="36" name="AutoShape 19"/>
              <p:cNvSpPr>
                <a:spLocks noChangeArrowheads="1"/>
              </p:cNvSpPr>
              <p:nvPr/>
            </p:nvSpPr>
            <p:spPr bwMode="gray">
              <a:xfrm>
                <a:off x="2208" y="1490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34B034"/>
                  </a:gs>
                  <a:gs pos="100000">
                    <a:srgbClr val="3F8B4A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37" name="AutoShape 20"/>
              <p:cNvSpPr>
                <a:spLocks noChangeArrowheads="1"/>
              </p:cNvSpPr>
              <p:nvPr/>
            </p:nvSpPr>
            <p:spPr bwMode="gray">
              <a:xfrm>
                <a:off x="2229" y="1495"/>
                <a:ext cx="1322" cy="1766"/>
              </a:xfrm>
              <a:prstGeom prst="roundRect">
                <a:avLst>
                  <a:gd name="adj" fmla="val 16667"/>
                </a:avLst>
              </a:prstGeom>
              <a:solidFill>
                <a:srgbClr val="73E77E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38" name="AutoShape 21"/>
              <p:cNvSpPr>
                <a:spLocks noChangeArrowheads="1"/>
              </p:cNvSpPr>
              <p:nvPr/>
            </p:nvSpPr>
            <p:spPr bwMode="gray">
              <a:xfrm>
                <a:off x="2240" y="2795"/>
                <a:ext cx="1304" cy="44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/>
                  </a:gs>
                  <a:gs pos="100000">
                    <a:srgbClr val="73E77E">
                      <a:gamma/>
                      <a:tint val="54510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39" name="AutoShape 22"/>
              <p:cNvSpPr>
                <a:spLocks noChangeArrowheads="1"/>
              </p:cNvSpPr>
              <p:nvPr/>
            </p:nvSpPr>
            <p:spPr bwMode="gray">
              <a:xfrm>
                <a:off x="2240" y="1509"/>
                <a:ext cx="1304" cy="4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>
                      <a:gamma/>
                      <a:tint val="33333"/>
                      <a:invGamma/>
                    </a:srgbClr>
                  </a:gs>
                  <a:gs pos="100000">
                    <a:srgbClr val="73E77E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40" name="AutoShape 30"/>
              <p:cNvSpPr>
                <a:spLocks noChangeArrowheads="1"/>
              </p:cNvSpPr>
              <p:nvPr/>
            </p:nvSpPr>
            <p:spPr bwMode="gray">
              <a:xfrm>
                <a:off x="2210" y="3290"/>
                <a:ext cx="1363" cy="548"/>
              </a:xfrm>
              <a:prstGeom prst="roundRect">
                <a:avLst>
                  <a:gd name="adj" fmla="val 40389"/>
                </a:avLst>
              </a:prstGeom>
              <a:gradFill rotWithShape="1">
                <a:gsLst>
                  <a:gs pos="0">
                    <a:srgbClr val="58A4AE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41" name="AutoShape 31"/>
              <p:cNvSpPr>
                <a:spLocks noChangeArrowheads="1"/>
              </p:cNvSpPr>
              <p:nvPr/>
            </p:nvSpPr>
            <p:spPr bwMode="gray">
              <a:xfrm>
                <a:off x="2238" y="3305"/>
                <a:ext cx="1304" cy="48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2B2BB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3603369" y="2420284"/>
              <a:ext cx="1979959" cy="67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画图片</a:t>
              </a:r>
              <a:r>
                <a:rPr lang="en-US" altLang="zh-CN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nut2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439949" y="5589240"/>
            <a:ext cx="1664185" cy="763069"/>
            <a:chOff x="9192344" y="2276872"/>
            <a:chExt cx="2170112" cy="1296144"/>
          </a:xfrm>
        </p:grpSpPr>
        <p:grpSp>
          <p:nvGrpSpPr>
            <p:cNvPr id="43" name="Group 10"/>
            <p:cNvGrpSpPr>
              <a:grpSpLocks/>
            </p:cNvGrpSpPr>
            <p:nvPr/>
          </p:nvGrpSpPr>
          <p:grpSpPr bwMode="auto">
            <a:xfrm>
              <a:off x="9199904" y="2492896"/>
              <a:ext cx="2154478" cy="1080120"/>
              <a:chOff x="744" y="1392"/>
              <a:chExt cx="3988" cy="480"/>
            </a:xfrm>
          </p:grpSpPr>
          <p:sp>
            <p:nvSpPr>
              <p:cNvPr id="51" name="AutoShape 11"/>
              <p:cNvSpPr>
                <a:spLocks noChangeArrowheads="1"/>
              </p:cNvSpPr>
              <p:nvPr/>
            </p:nvSpPr>
            <p:spPr bwMode="gray">
              <a:xfrm>
                <a:off x="744" y="175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alpha val="0"/>
                    </a:srgbClr>
                  </a:gs>
                  <a:gs pos="100000">
                    <a:srgbClr val="6ECC4C">
                      <a:gamma/>
                      <a:tint val="0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AutoShape 12"/>
              <p:cNvSpPr>
                <a:spLocks noChangeArrowheads="1"/>
              </p:cNvSpPr>
              <p:nvPr/>
            </p:nvSpPr>
            <p:spPr bwMode="gray">
              <a:xfrm>
                <a:off x="744" y="1392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gamma/>
                      <a:tint val="0"/>
                      <a:invGamma/>
                    </a:srgbClr>
                  </a:gs>
                  <a:gs pos="100000">
                    <a:srgbClr val="6ECC4C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4" name="AutoShape 33"/>
            <p:cNvSpPr>
              <a:spLocks noChangeArrowheads="1"/>
            </p:cNvSpPr>
            <p:nvPr/>
          </p:nvSpPr>
          <p:spPr bwMode="gray">
            <a:xfrm>
              <a:off x="9198694" y="2276872"/>
              <a:ext cx="2163762" cy="940717"/>
            </a:xfrm>
            <a:prstGeom prst="roundRect">
              <a:avLst>
                <a:gd name="adj" fmla="val 17509"/>
              </a:avLst>
            </a:prstGeom>
            <a:solidFill>
              <a:srgbClr val="CC33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45" name="AutoShape 34"/>
            <p:cNvSpPr>
              <a:spLocks noChangeArrowheads="1"/>
            </p:cNvSpPr>
            <p:nvPr/>
          </p:nvSpPr>
          <p:spPr bwMode="gray">
            <a:xfrm>
              <a:off x="9232031" y="2290028"/>
              <a:ext cx="2098675" cy="922948"/>
            </a:xfrm>
            <a:prstGeom prst="roundRect">
              <a:avLst>
                <a:gd name="adj" fmla="val 16667"/>
              </a:avLst>
            </a:prstGeom>
            <a:solidFill>
              <a:srgbClr val="FF66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46" name="AutoShape 35"/>
            <p:cNvSpPr>
              <a:spLocks noChangeArrowheads="1"/>
            </p:cNvSpPr>
            <p:nvPr/>
          </p:nvSpPr>
          <p:spPr bwMode="gray">
            <a:xfrm>
              <a:off x="9249494" y="2979365"/>
              <a:ext cx="2070100" cy="23361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6600"/>
                </a:gs>
                <a:gs pos="100000">
                  <a:srgbClr val="FFCCCC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47" name="AutoShape 36"/>
            <p:cNvSpPr>
              <a:spLocks noChangeArrowheads="1"/>
            </p:cNvSpPr>
            <p:nvPr/>
          </p:nvSpPr>
          <p:spPr bwMode="gray">
            <a:xfrm>
              <a:off x="9249494" y="2285664"/>
              <a:ext cx="2070100" cy="23308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6600"/>
                </a:gs>
                <a:gs pos="100000">
                  <a:srgbClr val="FFCCCC"/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48" name="AutoShape 45"/>
            <p:cNvSpPr>
              <a:spLocks noChangeArrowheads="1"/>
            </p:cNvSpPr>
            <p:nvPr/>
          </p:nvSpPr>
          <p:spPr bwMode="gray">
            <a:xfrm>
              <a:off x="9192344" y="3217589"/>
              <a:ext cx="2163762" cy="286396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99BACC"/>
                </a:gs>
                <a:gs pos="100000">
                  <a:srgbClr val="EAEAEA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49" name="AutoShape 46"/>
            <p:cNvSpPr>
              <a:spLocks noChangeArrowheads="1"/>
            </p:cNvSpPr>
            <p:nvPr/>
          </p:nvSpPr>
          <p:spPr bwMode="gray">
            <a:xfrm>
              <a:off x="9236794" y="3225428"/>
              <a:ext cx="2070100" cy="25451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C8DAD4"/>
                </a:gs>
                <a:gs pos="100000">
                  <a:srgbClr val="EAEAEA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1600"/>
            </a:p>
          </p:txBody>
        </p:sp>
        <p:sp>
          <p:nvSpPr>
            <p:cNvPr id="50" name="矩形 49"/>
            <p:cNvSpPr/>
            <p:nvPr/>
          </p:nvSpPr>
          <p:spPr>
            <a:xfrm>
              <a:off x="9288957" y="2421737"/>
              <a:ext cx="1979961" cy="67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画图片</a:t>
              </a:r>
              <a:r>
                <a:rPr lang="en-US" altLang="zh-CN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nut1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53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7" grpId="2" animBg="1"/>
      <p:bldP spid="3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 animBg="1"/>
      <p:bldP spid="18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2711624" y="1021957"/>
            <a:ext cx="7257939" cy="5256584"/>
          </a:xfrm>
          <a:prstGeom prst="roundRect">
            <a:avLst>
              <a:gd name="adj" fmla="val 6953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if(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zom.x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&lt;=(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p.x+p.width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)){</a:t>
            </a: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zom.state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ATTACK;</a:t>
            </a:r>
          </a:p>
          <a:p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坚果的生命值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&gt;44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){</a:t>
            </a:r>
          </a:p>
          <a:p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//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重新给当前图片赋值为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nut1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坚果生命值减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}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再次判断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坚果的生命值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&gt;22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){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重新给当前图片赋值为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nut2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坚果生命值减</a:t>
            </a:r>
            <a:r>
              <a: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}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再次判断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坚果的生命值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&gt;0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){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重新给当前图片赋值为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nut3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坚果生命值减</a:t>
            </a:r>
            <a:r>
              <a: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}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再次判断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坚果生命值为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并且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僵尸的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&gt;200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){</a:t>
            </a:r>
          </a:p>
          <a:p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//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将僵尸的状态切换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MOVE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}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}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99488" y="128826"/>
            <a:ext cx="46858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坚果被攻击后的变化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8112224" y="3501008"/>
            <a:ext cx="3024336" cy="828311"/>
          </a:xfrm>
          <a:prstGeom prst="wedgeRoundRectCallout">
            <a:avLst>
              <a:gd name="adj1" fmla="val -52255"/>
              <a:gd name="adj2" fmla="val 91837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&amp;&amp;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表示并且，当所有条件都为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时，才为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432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2942872" y="1124744"/>
            <a:ext cx="7257939" cy="5233234"/>
          </a:xfrm>
          <a:prstGeom prst="roundRect">
            <a:avLst>
              <a:gd name="adj" fmla="val 6953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42872" y="128826"/>
            <a:ext cx="61991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在定时器中调用</a:t>
            </a:r>
            <a:r>
              <a:rPr lang="en-US" altLang="zh-CN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check</a:t>
            </a: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34479" y="1124744"/>
            <a:ext cx="522130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setInterval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(function() {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ctx.drawImage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0, 0);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if 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nut.life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&gt; 0) {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nut.paint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z1.animation();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z1.paint();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方法并传入两个参数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}, 70);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804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564439" y="96380"/>
            <a:ext cx="50064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44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判断僵尸何时</a:t>
            </a:r>
            <a:r>
              <a:rPr lang="zh-CN" altLang="en-US" sz="4400" b="1" kern="0" spc="3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站立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1464628" y="1369877"/>
            <a:ext cx="971983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1493646" y="1369877"/>
            <a:ext cx="0" cy="515546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742741" y="966956"/>
            <a:ext cx="68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57921" y="5949280"/>
            <a:ext cx="57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51803" y="1120615"/>
            <a:ext cx="29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87688" y="1215425"/>
            <a:ext cx="0" cy="17075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963624" y="923319"/>
            <a:ext cx="68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70" y="1463403"/>
            <a:ext cx="9455598" cy="410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2783632" y="1066387"/>
            <a:ext cx="7848872" cy="5026910"/>
          </a:xfrm>
          <a:prstGeom prst="roundRect">
            <a:avLst>
              <a:gd name="adj" fmla="val 6953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49694" y="128826"/>
            <a:ext cx="3185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判断何时站立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43672" y="1124744"/>
            <a:ext cx="7138493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setInterval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(function() {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……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僵尸的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&lt;=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僵尸状态切换成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STAND</a:t>
            </a:r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//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画僵尸吃掉了脑子图片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24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bg_end</a:t>
            </a:r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500, 50);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}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z1.animation();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z1.paint();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check(z1, nut);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}, 70);</a:t>
            </a: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8256240" y="2420888"/>
            <a:ext cx="2541837" cy="510742"/>
          </a:xfrm>
          <a:prstGeom prst="wedgeRoundRectCallout">
            <a:avLst>
              <a:gd name="adj1" fmla="val -74062"/>
              <a:gd name="adj2" fmla="val 25774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将僵尸切换为站立状态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184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582051"/>
            <a:ext cx="8712968" cy="4526659"/>
          </a:xfrm>
          <a:prstGeom prst="rect">
            <a:avLst/>
          </a:prstGeom>
        </p:spPr>
      </p:pic>
      <p:pic>
        <p:nvPicPr>
          <p:cNvPr id="3" name="眼保健操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617702" y="51571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2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5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2201f5f7660247365b0934e1c14e14188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56727" y="3573016"/>
            <a:ext cx="12961440" cy="3978402"/>
          </a:xfrm>
          <a:prstGeom prst="rect">
            <a:avLst/>
          </a:prstGeom>
        </p:spPr>
      </p:pic>
      <p:sp>
        <p:nvSpPr>
          <p:cNvPr id="5" name="椭圆形标注 4"/>
          <p:cNvSpPr>
            <a:spLocks noChangeArrowheads="1"/>
          </p:cNvSpPr>
          <p:nvPr/>
        </p:nvSpPr>
        <p:spPr bwMode="auto">
          <a:xfrm rot="437392">
            <a:off x="7061814" y="1142964"/>
            <a:ext cx="1757362" cy="1604963"/>
          </a:xfrm>
          <a:prstGeom prst="wedgeEllipseCallout">
            <a:avLst>
              <a:gd name="adj1" fmla="val -40199"/>
              <a:gd name="adj2" fmla="val 53991"/>
            </a:avLst>
          </a:prstGeom>
          <a:solidFill>
            <a:srgbClr val="FF6600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7093911" y="1723989"/>
            <a:ext cx="1701107" cy="71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rgbClr val="FFFFFF"/>
                </a:solidFill>
                <a:latin typeface="Modern No. 20" panose="02070704070505020303" pitchFamily="18" charset="0"/>
                <a:ea typeface="方正中倩_GBK"/>
                <a:cs typeface="方正中倩_GBK"/>
              </a:rPr>
              <a:t>Thank</a:t>
            </a:r>
          </a:p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rgbClr val="FFFFFF"/>
                </a:solidFill>
                <a:latin typeface="Modern No. 20" panose="02070704070505020303" pitchFamily="18" charset="0"/>
                <a:ea typeface="方正中倩_GBK"/>
                <a:cs typeface="方正中倩_GBK"/>
              </a:rPr>
              <a:t>you</a:t>
            </a:r>
            <a:endParaRPr lang="zh-CN" altLang="en-US" sz="4000" b="1" dirty="0">
              <a:solidFill>
                <a:srgbClr val="FFFFFF"/>
              </a:solidFill>
              <a:latin typeface="Modern No. 20" panose="02070704070505020303" pitchFamily="18" charset="0"/>
              <a:ea typeface="方正中倩_GBK"/>
              <a:cs typeface="方正中倩_GB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35760" y="1859340"/>
            <a:ext cx="4000528" cy="156966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Batang" pitchFamily="18" charset="-127"/>
                <a:ea typeface="Batang" pitchFamily="18" charset="-127"/>
                <a:cs typeface="Aharoni" panose="02010803020104030203" pitchFamily="2" charset="-79"/>
              </a:rPr>
              <a:t>	</a:t>
            </a:r>
            <a:r>
              <a:rPr kumimoji="0" lang="en-IE" sz="96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Batang" pitchFamily="18" charset="-127"/>
                <a:ea typeface="Batang" pitchFamily="18" charset="-127"/>
                <a:cs typeface="Aharoni" panose="02010803020104030203" pitchFamily="2" charset="-79"/>
              </a:rPr>
              <a:t>End</a:t>
            </a:r>
            <a:endParaRPr kumimoji="0" lang="en-IE" sz="96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Batang" pitchFamily="18" charset="-127"/>
              <a:ea typeface="Batang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2304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6" y="1268760"/>
            <a:ext cx="3620924" cy="499844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49143" y="128826"/>
            <a:ext cx="7186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创建数组，存储所有的僵尸图片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135560" y="1084094"/>
            <a:ext cx="5904655" cy="1872208"/>
          </a:xfrm>
          <a:prstGeom prst="roundRect">
            <a:avLst>
              <a:gd name="adj" fmla="val 6953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定义空数组（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zombieM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）保存僵尸移动图片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定义空数组（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zombieS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）保存僵尸站立的图片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定义空数组（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zombieA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）保存僵尸攻击的图片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>
            <a:off x="2207568" y="1412776"/>
            <a:ext cx="5112568" cy="369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弧形箭头 5"/>
          <p:cNvSpPr/>
          <p:nvPr/>
        </p:nvSpPr>
        <p:spPr>
          <a:xfrm rot="378032">
            <a:off x="1651063" y="1664581"/>
            <a:ext cx="448443" cy="2000835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167963" y="5229200"/>
            <a:ext cx="6156684" cy="1018124"/>
            <a:chOff x="767408" y="2204864"/>
            <a:chExt cx="2170112" cy="1269768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772737" y="2204864"/>
              <a:ext cx="2154478" cy="1080120"/>
              <a:chOff x="744" y="1392"/>
              <a:chExt cx="3988" cy="480"/>
            </a:xfrm>
          </p:grpSpPr>
          <p:sp>
            <p:nvSpPr>
              <p:cNvPr id="21" name="AutoShape 11"/>
              <p:cNvSpPr>
                <a:spLocks noChangeArrowheads="1"/>
              </p:cNvSpPr>
              <p:nvPr/>
            </p:nvSpPr>
            <p:spPr bwMode="gray">
              <a:xfrm>
                <a:off x="744" y="175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alpha val="0"/>
                    </a:srgbClr>
                  </a:gs>
                  <a:gs pos="100000">
                    <a:srgbClr val="6ECC4C">
                      <a:gamma/>
                      <a:tint val="0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AutoShape 12"/>
              <p:cNvSpPr>
                <a:spLocks noChangeArrowheads="1"/>
              </p:cNvSpPr>
              <p:nvPr/>
            </p:nvSpPr>
            <p:spPr bwMode="gray">
              <a:xfrm>
                <a:off x="744" y="1392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gamma/>
                      <a:tint val="0"/>
                      <a:invGamma/>
                    </a:srgbClr>
                  </a:gs>
                  <a:gs pos="100000">
                    <a:srgbClr val="6ECC4C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767408" y="2247519"/>
              <a:ext cx="2170112" cy="1227113"/>
              <a:chOff x="767408" y="980728"/>
              <a:chExt cx="2170112" cy="1227113"/>
            </a:xfrm>
          </p:grpSpPr>
          <p:grpSp>
            <p:nvGrpSpPr>
              <p:cNvPr id="13" name="Group 3"/>
              <p:cNvGrpSpPr>
                <a:grpSpLocks/>
              </p:cNvGrpSpPr>
              <p:nvPr/>
            </p:nvGrpSpPr>
            <p:grpSpPr bwMode="auto">
              <a:xfrm>
                <a:off x="767408" y="980728"/>
                <a:ext cx="2170112" cy="1227113"/>
                <a:chOff x="720" y="1490"/>
                <a:chExt cx="1367" cy="2348"/>
              </a:xfrm>
            </p:grpSpPr>
            <p:sp>
              <p:nvSpPr>
                <p:cNvPr id="15" name="AutoShape 4"/>
                <p:cNvSpPr>
                  <a:spLocks noChangeArrowheads="1"/>
                </p:cNvSpPr>
                <p:nvPr/>
              </p:nvSpPr>
              <p:spPr bwMode="gray">
                <a:xfrm>
                  <a:off x="720" y="1490"/>
                  <a:ext cx="1363" cy="1800"/>
                </a:xfrm>
                <a:prstGeom prst="roundRect">
                  <a:avLst>
                    <a:gd name="adj" fmla="val 17509"/>
                  </a:avLst>
                </a:prstGeom>
                <a:gradFill rotWithShape="1">
                  <a:gsLst>
                    <a:gs pos="0">
                      <a:srgbClr val="4E91D4"/>
                    </a:gs>
                    <a:gs pos="100000">
                      <a:srgbClr val="3477A4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16" name="AutoShape 5"/>
                <p:cNvSpPr>
                  <a:spLocks noChangeArrowheads="1"/>
                </p:cNvSpPr>
                <p:nvPr/>
              </p:nvSpPr>
              <p:spPr bwMode="gray">
                <a:xfrm>
                  <a:off x="741" y="1495"/>
                  <a:ext cx="1322" cy="17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CA1E6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17" name="AutoShape 6"/>
                <p:cNvSpPr>
                  <a:spLocks noChangeArrowheads="1"/>
                </p:cNvSpPr>
                <p:nvPr/>
              </p:nvSpPr>
              <p:spPr bwMode="gray">
                <a:xfrm>
                  <a:off x="752" y="2795"/>
                  <a:ext cx="1304" cy="44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alpha val="0"/>
                      </a:srgbClr>
                    </a:gs>
                    <a:gs pos="100000">
                      <a:srgbClr val="3CA1E6">
                        <a:gamma/>
                        <a:tint val="51373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18" name="AutoShape 7"/>
                <p:cNvSpPr>
                  <a:spLocks noChangeArrowheads="1"/>
                </p:cNvSpPr>
                <p:nvPr/>
              </p:nvSpPr>
              <p:spPr bwMode="gray">
                <a:xfrm>
                  <a:off x="752" y="1509"/>
                  <a:ext cx="1304" cy="44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gamma/>
                        <a:tint val="33333"/>
                        <a:invGamma/>
                      </a:srgbClr>
                    </a:gs>
                    <a:gs pos="100000">
                      <a:srgbClr val="3CA1E6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19" name="AutoShape 8"/>
                <p:cNvSpPr>
                  <a:spLocks noChangeArrowheads="1"/>
                </p:cNvSpPr>
                <p:nvPr/>
              </p:nvSpPr>
              <p:spPr bwMode="gray">
                <a:xfrm>
                  <a:off x="724" y="3290"/>
                  <a:ext cx="1363" cy="548"/>
                </a:xfrm>
                <a:prstGeom prst="roundRect">
                  <a:avLst>
                    <a:gd name="adj" fmla="val 40389"/>
                  </a:avLst>
                </a:prstGeom>
                <a:gradFill rotWithShape="1">
                  <a:gsLst>
                    <a:gs pos="0">
                      <a:srgbClr val="729EB4"/>
                    </a:gs>
                    <a:gs pos="100000">
                      <a:srgbClr val="EAEAEA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20" name="AutoShape 9"/>
                <p:cNvSpPr>
                  <a:spLocks noChangeArrowheads="1"/>
                </p:cNvSpPr>
                <p:nvPr/>
              </p:nvSpPr>
              <p:spPr bwMode="gray">
                <a:xfrm>
                  <a:off x="752" y="3305"/>
                  <a:ext cx="1304" cy="48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7DAFD4"/>
                    </a:gs>
                    <a:gs pos="100000">
                      <a:srgbClr val="EAEAEA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14" name="矩形 13"/>
              <p:cNvSpPr/>
              <p:nvPr/>
            </p:nvSpPr>
            <p:spPr>
              <a:xfrm>
                <a:off x="839415" y="1214337"/>
                <a:ext cx="2088232" cy="4990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移动僵尸图片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张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---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重复做同样的事用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for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9635726" y="2348880"/>
            <a:ext cx="337372" cy="2761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158964" y="3106394"/>
            <a:ext cx="6141565" cy="972930"/>
            <a:chOff x="3575720" y="2259288"/>
            <a:chExt cx="2166937" cy="1224136"/>
          </a:xfrm>
        </p:grpSpPr>
        <p:grpSp>
          <p:nvGrpSpPr>
            <p:cNvPr id="26" name="Group 18"/>
            <p:cNvGrpSpPr>
              <a:grpSpLocks/>
            </p:cNvGrpSpPr>
            <p:nvPr/>
          </p:nvGrpSpPr>
          <p:grpSpPr bwMode="auto">
            <a:xfrm>
              <a:off x="3575720" y="2259288"/>
              <a:ext cx="2166937" cy="1224136"/>
              <a:chOff x="2208" y="1490"/>
              <a:chExt cx="1365" cy="2348"/>
            </a:xfrm>
          </p:grpSpPr>
          <p:sp>
            <p:nvSpPr>
              <p:cNvPr id="28" name="AutoShape 19"/>
              <p:cNvSpPr>
                <a:spLocks noChangeArrowheads="1"/>
              </p:cNvSpPr>
              <p:nvPr/>
            </p:nvSpPr>
            <p:spPr bwMode="gray">
              <a:xfrm>
                <a:off x="2208" y="1490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34B034"/>
                  </a:gs>
                  <a:gs pos="100000">
                    <a:srgbClr val="3F8B4A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29" name="AutoShape 20"/>
              <p:cNvSpPr>
                <a:spLocks noChangeArrowheads="1"/>
              </p:cNvSpPr>
              <p:nvPr/>
            </p:nvSpPr>
            <p:spPr bwMode="gray">
              <a:xfrm>
                <a:off x="2229" y="1495"/>
                <a:ext cx="1322" cy="1766"/>
              </a:xfrm>
              <a:prstGeom prst="roundRect">
                <a:avLst>
                  <a:gd name="adj" fmla="val 16667"/>
                </a:avLst>
              </a:prstGeom>
              <a:solidFill>
                <a:srgbClr val="73E77E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30" name="AutoShape 21"/>
              <p:cNvSpPr>
                <a:spLocks noChangeArrowheads="1"/>
              </p:cNvSpPr>
              <p:nvPr/>
            </p:nvSpPr>
            <p:spPr bwMode="gray">
              <a:xfrm>
                <a:off x="2240" y="2795"/>
                <a:ext cx="1304" cy="44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/>
                  </a:gs>
                  <a:gs pos="100000">
                    <a:srgbClr val="73E77E">
                      <a:gamma/>
                      <a:tint val="54510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31" name="AutoShape 22"/>
              <p:cNvSpPr>
                <a:spLocks noChangeArrowheads="1"/>
              </p:cNvSpPr>
              <p:nvPr/>
            </p:nvSpPr>
            <p:spPr bwMode="gray">
              <a:xfrm>
                <a:off x="2240" y="1509"/>
                <a:ext cx="1304" cy="4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>
                      <a:gamma/>
                      <a:tint val="33333"/>
                      <a:invGamma/>
                    </a:srgbClr>
                  </a:gs>
                  <a:gs pos="100000">
                    <a:srgbClr val="73E77E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32" name="AutoShape 30"/>
              <p:cNvSpPr>
                <a:spLocks noChangeArrowheads="1"/>
              </p:cNvSpPr>
              <p:nvPr/>
            </p:nvSpPr>
            <p:spPr bwMode="gray">
              <a:xfrm>
                <a:off x="2210" y="3290"/>
                <a:ext cx="1363" cy="548"/>
              </a:xfrm>
              <a:prstGeom prst="roundRect">
                <a:avLst>
                  <a:gd name="adj" fmla="val 40389"/>
                </a:avLst>
              </a:prstGeom>
              <a:gradFill rotWithShape="1">
                <a:gsLst>
                  <a:gs pos="0">
                    <a:srgbClr val="58A4AE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33" name="AutoShape 31"/>
              <p:cNvSpPr>
                <a:spLocks noChangeArrowheads="1"/>
              </p:cNvSpPr>
              <p:nvPr/>
            </p:nvSpPr>
            <p:spPr bwMode="gray">
              <a:xfrm>
                <a:off x="2238" y="3305"/>
                <a:ext cx="1304" cy="48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2B2BB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3618113" y="2534528"/>
              <a:ext cx="1750614" cy="5034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观察图片名字规律：前九张都是</a:t>
              </a:r>
              <a:r>
                <a:rPr lang="en-US" altLang="zh-CN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后面</a:t>
              </a:r>
              <a:r>
                <a:rPr lang="en-US" altLang="zh-CN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1--9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158964" y="4226326"/>
            <a:ext cx="6141565" cy="972930"/>
            <a:chOff x="3575720" y="2259288"/>
            <a:chExt cx="2166937" cy="1224136"/>
          </a:xfrm>
        </p:grpSpPr>
        <p:grpSp>
          <p:nvGrpSpPr>
            <p:cNvPr id="35" name="Group 18"/>
            <p:cNvGrpSpPr>
              <a:grpSpLocks/>
            </p:cNvGrpSpPr>
            <p:nvPr/>
          </p:nvGrpSpPr>
          <p:grpSpPr bwMode="auto">
            <a:xfrm>
              <a:off x="3575720" y="2259288"/>
              <a:ext cx="2166937" cy="1224136"/>
              <a:chOff x="2208" y="1490"/>
              <a:chExt cx="1365" cy="2348"/>
            </a:xfrm>
          </p:grpSpPr>
          <p:sp>
            <p:nvSpPr>
              <p:cNvPr id="37" name="AutoShape 19"/>
              <p:cNvSpPr>
                <a:spLocks noChangeArrowheads="1"/>
              </p:cNvSpPr>
              <p:nvPr/>
            </p:nvSpPr>
            <p:spPr bwMode="gray">
              <a:xfrm>
                <a:off x="2208" y="1490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34B034"/>
                  </a:gs>
                  <a:gs pos="100000">
                    <a:srgbClr val="3F8B4A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38" name="AutoShape 20"/>
              <p:cNvSpPr>
                <a:spLocks noChangeArrowheads="1"/>
              </p:cNvSpPr>
              <p:nvPr/>
            </p:nvSpPr>
            <p:spPr bwMode="gray">
              <a:xfrm>
                <a:off x="2229" y="1495"/>
                <a:ext cx="1322" cy="1766"/>
              </a:xfrm>
              <a:prstGeom prst="roundRect">
                <a:avLst>
                  <a:gd name="adj" fmla="val 16667"/>
                </a:avLst>
              </a:prstGeom>
              <a:solidFill>
                <a:srgbClr val="73E77E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39" name="AutoShape 21"/>
              <p:cNvSpPr>
                <a:spLocks noChangeArrowheads="1"/>
              </p:cNvSpPr>
              <p:nvPr/>
            </p:nvSpPr>
            <p:spPr bwMode="gray">
              <a:xfrm>
                <a:off x="2240" y="2795"/>
                <a:ext cx="1304" cy="44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/>
                  </a:gs>
                  <a:gs pos="100000">
                    <a:srgbClr val="73E77E">
                      <a:gamma/>
                      <a:tint val="54510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40" name="AutoShape 22"/>
              <p:cNvSpPr>
                <a:spLocks noChangeArrowheads="1"/>
              </p:cNvSpPr>
              <p:nvPr/>
            </p:nvSpPr>
            <p:spPr bwMode="gray">
              <a:xfrm>
                <a:off x="2240" y="1509"/>
                <a:ext cx="1304" cy="4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>
                      <a:gamma/>
                      <a:tint val="33333"/>
                      <a:invGamma/>
                    </a:srgbClr>
                  </a:gs>
                  <a:gs pos="100000">
                    <a:srgbClr val="73E77E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41" name="AutoShape 30"/>
              <p:cNvSpPr>
                <a:spLocks noChangeArrowheads="1"/>
              </p:cNvSpPr>
              <p:nvPr/>
            </p:nvSpPr>
            <p:spPr bwMode="gray">
              <a:xfrm>
                <a:off x="2210" y="3290"/>
                <a:ext cx="1363" cy="548"/>
              </a:xfrm>
              <a:prstGeom prst="roundRect">
                <a:avLst>
                  <a:gd name="adj" fmla="val 40389"/>
                </a:avLst>
              </a:prstGeom>
              <a:gradFill rotWithShape="1">
                <a:gsLst>
                  <a:gs pos="0">
                    <a:srgbClr val="58A4AE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42" name="AutoShape 31"/>
              <p:cNvSpPr>
                <a:spLocks noChangeArrowheads="1"/>
              </p:cNvSpPr>
              <p:nvPr/>
            </p:nvSpPr>
            <p:spPr bwMode="gray">
              <a:xfrm>
                <a:off x="2238" y="3305"/>
                <a:ext cx="1304" cy="48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2B2BB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3618113" y="2534528"/>
              <a:ext cx="1750614" cy="5034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观察图片名字规律：后四张都是</a:t>
              </a:r>
              <a:r>
                <a:rPr lang="en-US" altLang="zh-CN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后面</a:t>
              </a:r>
              <a:r>
                <a:rPr lang="en-US" altLang="zh-CN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0--3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9630252" y="5157192"/>
            <a:ext cx="342845" cy="1105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1264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6" grpId="0" animBg="1"/>
      <p:bldP spid="2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248" y="1384697"/>
            <a:ext cx="3332891" cy="4854428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695400" y="1556792"/>
            <a:ext cx="7848872" cy="4176464"/>
          </a:xfrm>
          <a:prstGeom prst="roundRect">
            <a:avLst>
              <a:gd name="adj" fmla="val 6953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循环遍历给数组赋值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 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sz="20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初始化为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en-US" altLang="zh-CN" sz="20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图片数量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步长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){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数组名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= new Image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r>
              <a: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//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按照图片规律加载图片的路径</a:t>
            </a:r>
            <a:endParaRPr lang="en-US" altLang="zh-CN" sz="20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//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前九张</a:t>
            </a:r>
            <a:r>
              <a:rPr lang="en-US" altLang="zh-CN" sz="20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0~8    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语句进行判断</a:t>
            </a:r>
            <a:endParaRPr lang="en-US" altLang="zh-CN" sz="20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&lt;9){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属性名 给图片对象的</a:t>
            </a:r>
            <a:r>
              <a:rPr lang="en-US" altLang="zh-CN" sz="20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属性赋值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nn-NO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数组名</a:t>
            </a:r>
            <a:r>
              <a:rPr lang="nn-NO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[i</a:t>
            </a:r>
            <a:r>
              <a:rPr lang="nn-NO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].src = </a:t>
            </a:r>
            <a:r>
              <a:rPr lang="nn-NO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"img/move/0"+(i+1</a:t>
            </a:r>
            <a:r>
              <a:rPr lang="nn-NO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)+".png";</a:t>
            </a: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}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否则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//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属性名 给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图片象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nn-NO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数组名</a:t>
            </a:r>
            <a:r>
              <a:rPr lang="nn-NO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[i</a:t>
            </a:r>
            <a:r>
              <a:rPr lang="nn-NO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].src = "img/move/"+(i+1)+".png";</a:t>
            </a: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}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49143" y="128826"/>
            <a:ext cx="7186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创建数组，存储所有的僵尸图片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051884" y="2132856"/>
            <a:ext cx="3492388" cy="576064"/>
          </a:xfrm>
          <a:prstGeom prst="wedgeRoundRectCallout">
            <a:avLst>
              <a:gd name="adj1" fmla="val -62081"/>
              <a:gd name="adj2" fmla="val -2310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创建图片对象并保存到数组中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840416" y="2420888"/>
            <a:ext cx="288032" cy="2664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840416" y="5153566"/>
            <a:ext cx="288032" cy="1155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标注 12"/>
          <p:cNvSpPr/>
          <p:nvPr/>
        </p:nvSpPr>
        <p:spPr>
          <a:xfrm>
            <a:off x="4575029" y="5335399"/>
            <a:ext cx="2457075" cy="792088"/>
          </a:xfrm>
          <a:prstGeom prst="wedgeRoundRectCallout">
            <a:avLst>
              <a:gd name="adj1" fmla="val -17632"/>
              <a:gd name="adj2" fmla="val -10247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&gt;=9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图片名字为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i+1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7213582" y="3645024"/>
            <a:ext cx="1978762" cy="792088"/>
          </a:xfrm>
          <a:prstGeom prst="wedgeRoundRectCallout">
            <a:avLst>
              <a:gd name="adj1" fmla="val -65243"/>
              <a:gd name="adj2" fmla="val -2201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拼接数字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i+1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即为图片名字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598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484" y="2055947"/>
            <a:ext cx="3519193" cy="37536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49143" y="128826"/>
            <a:ext cx="7186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创建数组，存储所有的僵尸图片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233639" y="1100082"/>
            <a:ext cx="5904655" cy="1872208"/>
          </a:xfrm>
          <a:prstGeom prst="roundRect">
            <a:avLst>
              <a:gd name="adj" fmla="val 6953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定义空数组（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zombieM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）保存僵尸移动图片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定义空数组（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zombieS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）保存僵尸站立的图片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定义空数组（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zombieA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）保存僵尸攻击的图片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>
            <a:off x="2232922" y="1844824"/>
            <a:ext cx="5231229" cy="369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弧形箭头 5"/>
          <p:cNvSpPr/>
          <p:nvPr/>
        </p:nvSpPr>
        <p:spPr>
          <a:xfrm rot="462002">
            <a:off x="1575279" y="1869557"/>
            <a:ext cx="540448" cy="1846424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126989" y="4395934"/>
            <a:ext cx="6417284" cy="1018124"/>
            <a:chOff x="767408" y="2204864"/>
            <a:chExt cx="2170112" cy="1269768"/>
          </a:xfrm>
        </p:grpSpPr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772737" y="2204864"/>
              <a:ext cx="2154478" cy="1080120"/>
              <a:chOff x="744" y="1392"/>
              <a:chExt cx="3988" cy="480"/>
            </a:xfrm>
          </p:grpSpPr>
          <p:sp>
            <p:nvSpPr>
              <p:cNvPr id="22" name="AutoShape 11"/>
              <p:cNvSpPr>
                <a:spLocks noChangeArrowheads="1"/>
              </p:cNvSpPr>
              <p:nvPr/>
            </p:nvSpPr>
            <p:spPr bwMode="gray">
              <a:xfrm>
                <a:off x="744" y="175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alpha val="0"/>
                    </a:srgbClr>
                  </a:gs>
                  <a:gs pos="100000">
                    <a:srgbClr val="6ECC4C">
                      <a:gamma/>
                      <a:tint val="0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AutoShape 12"/>
              <p:cNvSpPr>
                <a:spLocks noChangeArrowheads="1"/>
              </p:cNvSpPr>
              <p:nvPr/>
            </p:nvSpPr>
            <p:spPr bwMode="gray">
              <a:xfrm>
                <a:off x="744" y="1392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gamma/>
                      <a:tint val="0"/>
                      <a:invGamma/>
                    </a:srgbClr>
                  </a:gs>
                  <a:gs pos="100000">
                    <a:srgbClr val="6ECC4C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767408" y="2247519"/>
              <a:ext cx="2170112" cy="1227113"/>
              <a:chOff x="767408" y="980728"/>
              <a:chExt cx="2170112" cy="1227113"/>
            </a:xfrm>
          </p:grpSpPr>
          <p:grpSp>
            <p:nvGrpSpPr>
              <p:cNvPr id="14" name="Group 3"/>
              <p:cNvGrpSpPr>
                <a:grpSpLocks/>
              </p:cNvGrpSpPr>
              <p:nvPr/>
            </p:nvGrpSpPr>
            <p:grpSpPr bwMode="auto">
              <a:xfrm>
                <a:off x="767408" y="980728"/>
                <a:ext cx="2170112" cy="1227113"/>
                <a:chOff x="720" y="1490"/>
                <a:chExt cx="1367" cy="2348"/>
              </a:xfrm>
            </p:grpSpPr>
            <p:sp>
              <p:nvSpPr>
                <p:cNvPr id="16" name="AutoShape 4"/>
                <p:cNvSpPr>
                  <a:spLocks noChangeArrowheads="1"/>
                </p:cNvSpPr>
                <p:nvPr/>
              </p:nvSpPr>
              <p:spPr bwMode="gray">
                <a:xfrm>
                  <a:off x="720" y="1490"/>
                  <a:ext cx="1363" cy="1800"/>
                </a:xfrm>
                <a:prstGeom prst="roundRect">
                  <a:avLst>
                    <a:gd name="adj" fmla="val 17509"/>
                  </a:avLst>
                </a:prstGeom>
                <a:gradFill rotWithShape="1">
                  <a:gsLst>
                    <a:gs pos="0">
                      <a:srgbClr val="4E91D4"/>
                    </a:gs>
                    <a:gs pos="100000">
                      <a:srgbClr val="3477A4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17" name="AutoShape 5"/>
                <p:cNvSpPr>
                  <a:spLocks noChangeArrowheads="1"/>
                </p:cNvSpPr>
                <p:nvPr/>
              </p:nvSpPr>
              <p:spPr bwMode="gray">
                <a:xfrm>
                  <a:off x="741" y="1495"/>
                  <a:ext cx="1322" cy="17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CA1E6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18" name="AutoShape 6"/>
                <p:cNvSpPr>
                  <a:spLocks noChangeArrowheads="1"/>
                </p:cNvSpPr>
                <p:nvPr/>
              </p:nvSpPr>
              <p:spPr bwMode="gray">
                <a:xfrm>
                  <a:off x="752" y="2795"/>
                  <a:ext cx="1304" cy="44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alpha val="0"/>
                      </a:srgbClr>
                    </a:gs>
                    <a:gs pos="100000">
                      <a:srgbClr val="3CA1E6">
                        <a:gamma/>
                        <a:tint val="51373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19" name="AutoShape 7"/>
                <p:cNvSpPr>
                  <a:spLocks noChangeArrowheads="1"/>
                </p:cNvSpPr>
                <p:nvPr/>
              </p:nvSpPr>
              <p:spPr bwMode="gray">
                <a:xfrm>
                  <a:off x="752" y="1509"/>
                  <a:ext cx="1304" cy="44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gamma/>
                        <a:tint val="33333"/>
                        <a:invGamma/>
                      </a:srgbClr>
                    </a:gs>
                    <a:gs pos="100000">
                      <a:srgbClr val="3CA1E6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20" name="AutoShape 8"/>
                <p:cNvSpPr>
                  <a:spLocks noChangeArrowheads="1"/>
                </p:cNvSpPr>
                <p:nvPr/>
              </p:nvSpPr>
              <p:spPr bwMode="gray">
                <a:xfrm>
                  <a:off x="724" y="3290"/>
                  <a:ext cx="1363" cy="548"/>
                </a:xfrm>
                <a:prstGeom prst="roundRect">
                  <a:avLst>
                    <a:gd name="adj" fmla="val 40389"/>
                  </a:avLst>
                </a:prstGeom>
                <a:gradFill rotWithShape="1">
                  <a:gsLst>
                    <a:gs pos="0">
                      <a:srgbClr val="729EB4"/>
                    </a:gs>
                    <a:gs pos="100000">
                      <a:srgbClr val="EAEAEA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21" name="AutoShape 9"/>
                <p:cNvSpPr>
                  <a:spLocks noChangeArrowheads="1"/>
                </p:cNvSpPr>
                <p:nvPr/>
              </p:nvSpPr>
              <p:spPr bwMode="gray">
                <a:xfrm>
                  <a:off x="752" y="3305"/>
                  <a:ext cx="1304" cy="48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7DAFD4"/>
                    </a:gs>
                    <a:gs pos="100000">
                      <a:srgbClr val="EAEAEA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15" name="矩形 14"/>
              <p:cNvSpPr/>
              <p:nvPr/>
            </p:nvSpPr>
            <p:spPr>
              <a:xfrm>
                <a:off x="839415" y="1214337"/>
                <a:ext cx="2088232" cy="4990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移动僵尸图片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张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---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重复做同样的事用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for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2158964" y="3106394"/>
            <a:ext cx="6366531" cy="972930"/>
            <a:chOff x="3575720" y="2259288"/>
            <a:chExt cx="2166937" cy="1224136"/>
          </a:xfrm>
        </p:grpSpPr>
        <p:grpSp>
          <p:nvGrpSpPr>
            <p:cNvPr id="25" name="Group 18"/>
            <p:cNvGrpSpPr>
              <a:grpSpLocks/>
            </p:cNvGrpSpPr>
            <p:nvPr/>
          </p:nvGrpSpPr>
          <p:grpSpPr bwMode="auto">
            <a:xfrm>
              <a:off x="3575720" y="2259288"/>
              <a:ext cx="2166937" cy="1224136"/>
              <a:chOff x="2208" y="1490"/>
              <a:chExt cx="1365" cy="2348"/>
            </a:xfrm>
          </p:grpSpPr>
          <p:sp>
            <p:nvSpPr>
              <p:cNvPr id="27" name="AutoShape 19"/>
              <p:cNvSpPr>
                <a:spLocks noChangeArrowheads="1"/>
              </p:cNvSpPr>
              <p:nvPr/>
            </p:nvSpPr>
            <p:spPr bwMode="gray">
              <a:xfrm>
                <a:off x="2208" y="1490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34B034"/>
                  </a:gs>
                  <a:gs pos="100000">
                    <a:srgbClr val="3F8B4A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28" name="AutoShape 20"/>
              <p:cNvSpPr>
                <a:spLocks noChangeArrowheads="1"/>
              </p:cNvSpPr>
              <p:nvPr/>
            </p:nvSpPr>
            <p:spPr bwMode="gray">
              <a:xfrm>
                <a:off x="2229" y="1495"/>
                <a:ext cx="1322" cy="1766"/>
              </a:xfrm>
              <a:prstGeom prst="roundRect">
                <a:avLst>
                  <a:gd name="adj" fmla="val 16667"/>
                </a:avLst>
              </a:prstGeom>
              <a:solidFill>
                <a:srgbClr val="73E77E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29" name="AutoShape 21"/>
              <p:cNvSpPr>
                <a:spLocks noChangeArrowheads="1"/>
              </p:cNvSpPr>
              <p:nvPr/>
            </p:nvSpPr>
            <p:spPr bwMode="gray">
              <a:xfrm>
                <a:off x="2240" y="2795"/>
                <a:ext cx="1304" cy="44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/>
                  </a:gs>
                  <a:gs pos="100000">
                    <a:srgbClr val="73E77E">
                      <a:gamma/>
                      <a:tint val="54510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30" name="AutoShape 22"/>
              <p:cNvSpPr>
                <a:spLocks noChangeArrowheads="1"/>
              </p:cNvSpPr>
              <p:nvPr/>
            </p:nvSpPr>
            <p:spPr bwMode="gray">
              <a:xfrm>
                <a:off x="2240" y="1509"/>
                <a:ext cx="1304" cy="4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>
                      <a:gamma/>
                      <a:tint val="33333"/>
                      <a:invGamma/>
                    </a:srgbClr>
                  </a:gs>
                  <a:gs pos="100000">
                    <a:srgbClr val="73E77E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31" name="AutoShape 30"/>
              <p:cNvSpPr>
                <a:spLocks noChangeArrowheads="1"/>
              </p:cNvSpPr>
              <p:nvPr/>
            </p:nvSpPr>
            <p:spPr bwMode="gray">
              <a:xfrm>
                <a:off x="2210" y="3290"/>
                <a:ext cx="1363" cy="548"/>
              </a:xfrm>
              <a:prstGeom prst="roundRect">
                <a:avLst>
                  <a:gd name="adj" fmla="val 40389"/>
                </a:avLst>
              </a:prstGeom>
              <a:gradFill rotWithShape="1">
                <a:gsLst>
                  <a:gs pos="0">
                    <a:srgbClr val="58A4AE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32" name="AutoShape 31"/>
              <p:cNvSpPr>
                <a:spLocks noChangeArrowheads="1"/>
              </p:cNvSpPr>
              <p:nvPr/>
            </p:nvSpPr>
            <p:spPr bwMode="gray">
              <a:xfrm>
                <a:off x="2238" y="3305"/>
                <a:ext cx="1304" cy="48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2B2BB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3618113" y="2534528"/>
              <a:ext cx="1205895" cy="5034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观察图片名字规律：是</a:t>
              </a:r>
              <a:r>
                <a:rPr lang="en-US" altLang="zh-CN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21~26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9768408" y="3861048"/>
            <a:ext cx="265364" cy="1854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8944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6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463" y="2051627"/>
            <a:ext cx="3231161" cy="37536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49143" y="128826"/>
            <a:ext cx="7186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创建数组，存储所有的僵尸图片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056440" y="3878799"/>
            <a:ext cx="265364" cy="1854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911424" y="1988840"/>
            <a:ext cx="7848872" cy="3348372"/>
          </a:xfrm>
          <a:prstGeom prst="roundRect">
            <a:avLst>
              <a:gd name="adj" fmla="val 6953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循环遍历给数组赋值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 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sz="20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初始化为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en-US" altLang="zh-CN" sz="20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图片数量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步长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){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数组名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= new Image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endParaRPr lang="en-US" altLang="zh-CN" sz="20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按照图片规律加载图片的路径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//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属性名 给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图片象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nn-NO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数组名</a:t>
            </a:r>
            <a:r>
              <a:rPr lang="nn-NO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[i</a:t>
            </a:r>
            <a:r>
              <a:rPr lang="nn-NO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].src = "</a:t>
            </a:r>
            <a:r>
              <a:rPr lang="nn-NO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img/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stand</a:t>
            </a:r>
            <a:r>
              <a:rPr lang="nn-NO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/"+(21+i)+".</a:t>
            </a:r>
            <a:r>
              <a:rPr lang="nn-NO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nn-NO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";</a:t>
            </a:r>
          </a:p>
          <a:p>
            <a:endParaRPr lang="nn-NO" altLang="zh-CN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标注 34"/>
          <p:cNvSpPr/>
          <p:nvPr/>
        </p:nvSpPr>
        <p:spPr>
          <a:xfrm>
            <a:off x="5095300" y="3068960"/>
            <a:ext cx="3492388" cy="576064"/>
          </a:xfrm>
          <a:prstGeom prst="wedgeRoundRectCallout">
            <a:avLst>
              <a:gd name="adj1" fmla="val -62081"/>
              <a:gd name="adj2" fmla="val -2310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创建图片对象并保存到数组中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947209" y="1081635"/>
            <a:ext cx="5904655" cy="600726"/>
          </a:xfrm>
          <a:prstGeom prst="roundRect">
            <a:avLst>
              <a:gd name="adj" fmla="val 6953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定义空数组（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zombieS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）保存僵尸站立的图片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标注 36"/>
          <p:cNvSpPr/>
          <p:nvPr/>
        </p:nvSpPr>
        <p:spPr>
          <a:xfrm>
            <a:off x="4300597" y="4851603"/>
            <a:ext cx="2457075" cy="792088"/>
          </a:xfrm>
          <a:prstGeom prst="wedgeRoundRectCallout">
            <a:avLst>
              <a:gd name="adj1" fmla="val -17632"/>
              <a:gd name="adj2" fmla="val -10247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开始所以要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21+0…21+5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774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49143" y="128826"/>
            <a:ext cx="7186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创建数组，存储所有的僵尸图片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135560" y="1084094"/>
            <a:ext cx="5904655" cy="1872208"/>
          </a:xfrm>
          <a:prstGeom prst="roundRect">
            <a:avLst>
              <a:gd name="adj" fmla="val 6953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定义空数组（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zombieM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）保存僵尸移动图片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定义空数组（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zombieS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）保存僵尸站立的图片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定义空数组（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zombieA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）保存僵尸攻击的图片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4" name="矩形 3"/>
          <p:cNvSpPr/>
          <p:nvPr/>
        </p:nvSpPr>
        <p:spPr>
          <a:xfrm>
            <a:off x="2249068" y="2288242"/>
            <a:ext cx="5231229" cy="369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弧形箭头 5"/>
          <p:cNvSpPr/>
          <p:nvPr/>
        </p:nvSpPr>
        <p:spPr>
          <a:xfrm rot="893108">
            <a:off x="1404362" y="2314103"/>
            <a:ext cx="649373" cy="1393321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344" y="1751320"/>
            <a:ext cx="1978092" cy="403226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126989" y="4395934"/>
            <a:ext cx="6417284" cy="1018124"/>
            <a:chOff x="767408" y="2204864"/>
            <a:chExt cx="2170112" cy="1269768"/>
          </a:xfrm>
        </p:grpSpPr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772737" y="2204864"/>
              <a:ext cx="2154478" cy="1080120"/>
              <a:chOff x="744" y="1392"/>
              <a:chExt cx="3988" cy="480"/>
            </a:xfrm>
          </p:grpSpPr>
          <p:sp>
            <p:nvSpPr>
              <p:cNvPr id="22" name="AutoShape 11"/>
              <p:cNvSpPr>
                <a:spLocks noChangeArrowheads="1"/>
              </p:cNvSpPr>
              <p:nvPr/>
            </p:nvSpPr>
            <p:spPr bwMode="gray">
              <a:xfrm>
                <a:off x="744" y="175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alpha val="0"/>
                    </a:srgbClr>
                  </a:gs>
                  <a:gs pos="100000">
                    <a:srgbClr val="6ECC4C">
                      <a:gamma/>
                      <a:tint val="0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AutoShape 12"/>
              <p:cNvSpPr>
                <a:spLocks noChangeArrowheads="1"/>
              </p:cNvSpPr>
              <p:nvPr/>
            </p:nvSpPr>
            <p:spPr bwMode="gray">
              <a:xfrm>
                <a:off x="744" y="1392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6ECC4C">
                      <a:gamma/>
                      <a:tint val="0"/>
                      <a:invGamma/>
                    </a:srgbClr>
                  </a:gs>
                  <a:gs pos="100000">
                    <a:srgbClr val="6ECC4C"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767408" y="2247519"/>
              <a:ext cx="2170112" cy="1227113"/>
              <a:chOff x="767408" y="980728"/>
              <a:chExt cx="2170112" cy="1227113"/>
            </a:xfrm>
          </p:grpSpPr>
          <p:grpSp>
            <p:nvGrpSpPr>
              <p:cNvPr id="14" name="Group 3"/>
              <p:cNvGrpSpPr>
                <a:grpSpLocks/>
              </p:cNvGrpSpPr>
              <p:nvPr/>
            </p:nvGrpSpPr>
            <p:grpSpPr bwMode="auto">
              <a:xfrm>
                <a:off x="767408" y="980728"/>
                <a:ext cx="2170112" cy="1227113"/>
                <a:chOff x="720" y="1490"/>
                <a:chExt cx="1367" cy="2348"/>
              </a:xfrm>
            </p:grpSpPr>
            <p:sp>
              <p:nvSpPr>
                <p:cNvPr id="16" name="AutoShape 4"/>
                <p:cNvSpPr>
                  <a:spLocks noChangeArrowheads="1"/>
                </p:cNvSpPr>
                <p:nvPr/>
              </p:nvSpPr>
              <p:spPr bwMode="gray">
                <a:xfrm>
                  <a:off x="720" y="1490"/>
                  <a:ext cx="1363" cy="1800"/>
                </a:xfrm>
                <a:prstGeom prst="roundRect">
                  <a:avLst>
                    <a:gd name="adj" fmla="val 17509"/>
                  </a:avLst>
                </a:prstGeom>
                <a:gradFill rotWithShape="1">
                  <a:gsLst>
                    <a:gs pos="0">
                      <a:srgbClr val="4E91D4"/>
                    </a:gs>
                    <a:gs pos="100000">
                      <a:srgbClr val="3477A4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17" name="AutoShape 5"/>
                <p:cNvSpPr>
                  <a:spLocks noChangeArrowheads="1"/>
                </p:cNvSpPr>
                <p:nvPr/>
              </p:nvSpPr>
              <p:spPr bwMode="gray">
                <a:xfrm>
                  <a:off x="741" y="1495"/>
                  <a:ext cx="1322" cy="176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CA1E6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18" name="AutoShape 6"/>
                <p:cNvSpPr>
                  <a:spLocks noChangeArrowheads="1"/>
                </p:cNvSpPr>
                <p:nvPr/>
              </p:nvSpPr>
              <p:spPr bwMode="gray">
                <a:xfrm>
                  <a:off x="752" y="2795"/>
                  <a:ext cx="1304" cy="44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alpha val="0"/>
                      </a:srgbClr>
                    </a:gs>
                    <a:gs pos="100000">
                      <a:srgbClr val="3CA1E6">
                        <a:gamma/>
                        <a:tint val="51373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19" name="AutoShape 7"/>
                <p:cNvSpPr>
                  <a:spLocks noChangeArrowheads="1"/>
                </p:cNvSpPr>
                <p:nvPr/>
              </p:nvSpPr>
              <p:spPr bwMode="gray">
                <a:xfrm>
                  <a:off x="752" y="1509"/>
                  <a:ext cx="1304" cy="44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3CA1E6">
                        <a:gamma/>
                        <a:tint val="33333"/>
                        <a:invGamma/>
                      </a:srgbClr>
                    </a:gs>
                    <a:gs pos="100000">
                      <a:srgbClr val="3CA1E6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20" name="AutoShape 8"/>
                <p:cNvSpPr>
                  <a:spLocks noChangeArrowheads="1"/>
                </p:cNvSpPr>
                <p:nvPr/>
              </p:nvSpPr>
              <p:spPr bwMode="gray">
                <a:xfrm>
                  <a:off x="724" y="3290"/>
                  <a:ext cx="1363" cy="548"/>
                </a:xfrm>
                <a:prstGeom prst="roundRect">
                  <a:avLst>
                    <a:gd name="adj" fmla="val 40389"/>
                  </a:avLst>
                </a:prstGeom>
                <a:gradFill rotWithShape="1">
                  <a:gsLst>
                    <a:gs pos="0">
                      <a:srgbClr val="729EB4"/>
                    </a:gs>
                    <a:gs pos="100000">
                      <a:srgbClr val="EAEAEA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  <p:sp>
              <p:nvSpPr>
                <p:cNvPr id="21" name="AutoShape 9"/>
                <p:cNvSpPr>
                  <a:spLocks noChangeArrowheads="1"/>
                </p:cNvSpPr>
                <p:nvPr/>
              </p:nvSpPr>
              <p:spPr bwMode="gray">
                <a:xfrm>
                  <a:off x="752" y="3305"/>
                  <a:ext cx="1304" cy="48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7DAFD4"/>
                    </a:gs>
                    <a:gs pos="100000">
                      <a:srgbClr val="EAEAEA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15" name="矩形 14"/>
              <p:cNvSpPr/>
              <p:nvPr/>
            </p:nvSpPr>
            <p:spPr>
              <a:xfrm>
                <a:off x="839415" y="1214337"/>
                <a:ext cx="2088232" cy="4990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移动僵尸图片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张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---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重复做同样的事用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for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2158964" y="3106394"/>
            <a:ext cx="6366531" cy="972930"/>
            <a:chOff x="3575720" y="2259288"/>
            <a:chExt cx="2166937" cy="1224136"/>
          </a:xfrm>
        </p:grpSpPr>
        <p:grpSp>
          <p:nvGrpSpPr>
            <p:cNvPr id="25" name="Group 18"/>
            <p:cNvGrpSpPr>
              <a:grpSpLocks/>
            </p:cNvGrpSpPr>
            <p:nvPr/>
          </p:nvGrpSpPr>
          <p:grpSpPr bwMode="auto">
            <a:xfrm>
              <a:off x="3575720" y="2259288"/>
              <a:ext cx="2166937" cy="1224136"/>
              <a:chOff x="2208" y="1490"/>
              <a:chExt cx="1365" cy="2348"/>
            </a:xfrm>
          </p:grpSpPr>
          <p:sp>
            <p:nvSpPr>
              <p:cNvPr id="27" name="AutoShape 19"/>
              <p:cNvSpPr>
                <a:spLocks noChangeArrowheads="1"/>
              </p:cNvSpPr>
              <p:nvPr/>
            </p:nvSpPr>
            <p:spPr bwMode="gray">
              <a:xfrm>
                <a:off x="2208" y="1490"/>
                <a:ext cx="1363" cy="1800"/>
              </a:xfrm>
              <a:prstGeom prst="roundRect">
                <a:avLst>
                  <a:gd name="adj" fmla="val 17509"/>
                </a:avLst>
              </a:prstGeom>
              <a:gradFill rotWithShape="1">
                <a:gsLst>
                  <a:gs pos="0">
                    <a:srgbClr val="34B034"/>
                  </a:gs>
                  <a:gs pos="100000">
                    <a:srgbClr val="3F8B4A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28" name="AutoShape 20"/>
              <p:cNvSpPr>
                <a:spLocks noChangeArrowheads="1"/>
              </p:cNvSpPr>
              <p:nvPr/>
            </p:nvSpPr>
            <p:spPr bwMode="gray">
              <a:xfrm>
                <a:off x="2229" y="1495"/>
                <a:ext cx="1322" cy="1766"/>
              </a:xfrm>
              <a:prstGeom prst="roundRect">
                <a:avLst>
                  <a:gd name="adj" fmla="val 16667"/>
                </a:avLst>
              </a:prstGeom>
              <a:solidFill>
                <a:srgbClr val="73E77E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29" name="AutoShape 21"/>
              <p:cNvSpPr>
                <a:spLocks noChangeArrowheads="1"/>
              </p:cNvSpPr>
              <p:nvPr/>
            </p:nvSpPr>
            <p:spPr bwMode="gray">
              <a:xfrm>
                <a:off x="2240" y="2795"/>
                <a:ext cx="1304" cy="44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/>
                  </a:gs>
                  <a:gs pos="100000">
                    <a:srgbClr val="73E77E">
                      <a:gamma/>
                      <a:tint val="54510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30" name="AutoShape 22"/>
              <p:cNvSpPr>
                <a:spLocks noChangeArrowheads="1"/>
              </p:cNvSpPr>
              <p:nvPr/>
            </p:nvSpPr>
            <p:spPr bwMode="gray">
              <a:xfrm>
                <a:off x="2240" y="1509"/>
                <a:ext cx="1304" cy="44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3E77E">
                      <a:gamma/>
                      <a:tint val="33333"/>
                      <a:invGamma/>
                    </a:srgbClr>
                  </a:gs>
                  <a:gs pos="100000">
                    <a:srgbClr val="73E77E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31" name="AutoShape 30"/>
              <p:cNvSpPr>
                <a:spLocks noChangeArrowheads="1"/>
              </p:cNvSpPr>
              <p:nvPr/>
            </p:nvSpPr>
            <p:spPr bwMode="gray">
              <a:xfrm>
                <a:off x="2210" y="3290"/>
                <a:ext cx="1363" cy="548"/>
              </a:xfrm>
              <a:prstGeom prst="roundRect">
                <a:avLst>
                  <a:gd name="adj" fmla="val 40389"/>
                </a:avLst>
              </a:prstGeom>
              <a:gradFill rotWithShape="1">
                <a:gsLst>
                  <a:gs pos="0">
                    <a:srgbClr val="58A4AE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  <p:sp>
            <p:nvSpPr>
              <p:cNvPr id="32" name="AutoShape 31"/>
              <p:cNvSpPr>
                <a:spLocks noChangeArrowheads="1"/>
              </p:cNvSpPr>
              <p:nvPr/>
            </p:nvSpPr>
            <p:spPr bwMode="gray">
              <a:xfrm>
                <a:off x="2238" y="3305"/>
                <a:ext cx="1304" cy="48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72B2BB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1600"/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3618113" y="2534528"/>
              <a:ext cx="1888446" cy="5034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观察图片名字规律：</a:t>
              </a:r>
              <a:r>
                <a:rPr lang="en-US" altLang="zh-CN" sz="2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31+0,30+1,30+2…30+11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74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49143" y="128826"/>
            <a:ext cx="7186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b="1" kern="0" spc="3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创建数组，存储所有的僵尸图片</a:t>
            </a:r>
            <a:endParaRPr lang="zh-CN" altLang="en-US" sz="3600" b="1" kern="0" spc="3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631504" y="1058911"/>
            <a:ext cx="5904655" cy="667226"/>
          </a:xfrm>
          <a:prstGeom prst="roundRect">
            <a:avLst>
              <a:gd name="adj" fmla="val 6953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定义空数组（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zombieA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）保存僵尸攻击的图片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344" y="1751320"/>
            <a:ext cx="1978092" cy="4032265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911424" y="1988840"/>
            <a:ext cx="7848872" cy="4176464"/>
          </a:xfrm>
          <a:prstGeom prst="roundRect">
            <a:avLst>
              <a:gd name="adj" fmla="val 6953"/>
            </a:avLst>
          </a:prstGeom>
          <a:solidFill>
            <a:srgbClr val="A8CDD7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152400" dist="76200" dir="2700000" algn="tl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循环遍历给数组赋值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 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sz="20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初始化为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en-US" altLang="zh-CN" sz="20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图片数量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步长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){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数组名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= new Image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endParaRPr lang="en-US" altLang="zh-CN" sz="20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按照图片规律加载图片的路径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//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属性名 给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图片象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</a:t>
            </a:r>
            <a:endParaRPr lang="en-US" altLang="zh-CN" sz="2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nn-NO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数组名</a:t>
            </a:r>
            <a:r>
              <a:rPr lang="nn-NO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[i</a:t>
            </a:r>
            <a:r>
              <a:rPr lang="nn-NO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].src = "</a:t>
            </a:r>
            <a:r>
              <a:rPr lang="nn-NO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img/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attack</a:t>
            </a:r>
            <a:r>
              <a:rPr lang="nn-NO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/"+(31+i)+".</a:t>
            </a:r>
            <a:r>
              <a:rPr lang="nn-NO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nn-NO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";</a:t>
            </a:r>
          </a:p>
          <a:p>
            <a:endParaRPr lang="nn-NO" altLang="zh-CN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4943872" y="2919216"/>
            <a:ext cx="3492388" cy="576064"/>
          </a:xfrm>
          <a:prstGeom prst="wedgeRoundRectCallout">
            <a:avLst>
              <a:gd name="adj1" fmla="val -62081"/>
              <a:gd name="adj2" fmla="val -2310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创建图片对象并保存到数组中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4860299" y="5585836"/>
            <a:ext cx="2457075" cy="792088"/>
          </a:xfrm>
          <a:prstGeom prst="wedgeRoundRectCallout">
            <a:avLst>
              <a:gd name="adj1" fmla="val -17632"/>
              <a:gd name="adj2" fmla="val -10247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开始所以要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1+0…31+10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725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46983</TotalTime>
  <Words>2156</Words>
  <Application>Microsoft Office PowerPoint</Application>
  <PresentationFormat>宽屏</PresentationFormat>
  <Paragraphs>365</Paragraphs>
  <Slides>37</Slides>
  <Notes>35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Aharoni</vt:lpstr>
      <vt:lpstr>Batang</vt:lpstr>
      <vt:lpstr>方正中倩_GBK</vt:lpstr>
      <vt:lpstr>宋体</vt:lpstr>
      <vt:lpstr>微软雅黑</vt:lpstr>
      <vt:lpstr>Arial</vt:lpstr>
      <vt:lpstr>Arial Narrow</vt:lpstr>
      <vt:lpstr>Calibri</vt:lpstr>
      <vt:lpstr>Calibri Light</vt:lpstr>
      <vt:lpstr>Modern No. 20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xiaonan chen</cp:lastModifiedBy>
  <cp:revision>1726</cp:revision>
  <dcterms:created xsi:type="dcterms:W3CDTF">2015-01-21T06:13:53Z</dcterms:created>
  <dcterms:modified xsi:type="dcterms:W3CDTF">2017-02-07T08:39:11Z</dcterms:modified>
</cp:coreProperties>
</file>